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260" r:id="rId2"/>
    <p:sldId id="257" r:id="rId3"/>
    <p:sldId id="259" r:id="rId4"/>
    <p:sldId id="256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5" r:id="rId26"/>
    <p:sldId id="284" r:id="rId27"/>
    <p:sldId id="288" r:id="rId28"/>
    <p:sldId id="289" r:id="rId29"/>
    <p:sldId id="290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340" r:id="rId74"/>
    <p:sldId id="341" r:id="rId75"/>
    <p:sldId id="261" r:id="rId7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9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9" autoAdjust="0"/>
    <p:restoredTop sz="94660"/>
  </p:normalViewPr>
  <p:slideViewPr>
    <p:cSldViewPr>
      <p:cViewPr varScale="1">
        <p:scale>
          <a:sx n="99" d="100"/>
          <a:sy n="99" d="100"/>
        </p:scale>
        <p:origin x="-19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712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1F8792-5ECC-4B51-8C51-5A474EE81B27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A123D125-7EF6-453E-B15C-69C06AFD1EB5}">
      <dgm:prSet phldrT="[Texto]"/>
      <dgm:spPr/>
      <dgm:t>
        <a:bodyPr/>
        <a:lstStyle/>
        <a:p>
          <a:r>
            <a:rPr lang="en-US" noProof="0" dirty="0" smtClean="0"/>
            <a:t>Profiling and Optimization</a:t>
          </a:r>
          <a:endParaRPr lang="en-US" noProof="0" dirty="0"/>
        </a:p>
      </dgm:t>
    </dgm:pt>
    <dgm:pt modelId="{DC8DCE14-E681-4DD8-AC3A-8595CB65C901}" type="parTrans" cxnId="{0111D394-644C-4171-A261-465F8ABFABAB}">
      <dgm:prSet/>
      <dgm:spPr/>
      <dgm:t>
        <a:bodyPr/>
        <a:lstStyle/>
        <a:p>
          <a:endParaRPr lang="es-ES"/>
        </a:p>
      </dgm:t>
    </dgm:pt>
    <dgm:pt modelId="{8607441D-4507-40D9-A98D-5639FF5522CE}" type="sibTrans" cxnId="{0111D394-644C-4171-A261-465F8ABFABAB}">
      <dgm:prSet/>
      <dgm:spPr/>
      <dgm:t>
        <a:bodyPr/>
        <a:lstStyle/>
        <a:p>
          <a:endParaRPr lang="es-ES"/>
        </a:p>
      </dgm:t>
    </dgm:pt>
    <dgm:pt modelId="{07D97D8B-DB47-4313-BAC3-B6EF37156FEB}">
      <dgm:prSet phldrT="[Texto]"/>
      <dgm:spPr/>
      <dgm:t>
        <a:bodyPr/>
        <a:lstStyle/>
        <a:p>
          <a:r>
            <a:rPr lang="en-US" noProof="0" dirty="0" smtClean="0"/>
            <a:t>Software Development</a:t>
          </a:r>
          <a:endParaRPr lang="en-US" noProof="0" dirty="0"/>
        </a:p>
      </dgm:t>
    </dgm:pt>
    <dgm:pt modelId="{D46EFBB0-507A-46BA-9FA4-56A6F1175BCA}" type="parTrans" cxnId="{968AC3C2-76C1-4AAF-9531-E83EAA10176E}">
      <dgm:prSet/>
      <dgm:spPr/>
      <dgm:t>
        <a:bodyPr/>
        <a:lstStyle/>
        <a:p>
          <a:endParaRPr lang="es-ES"/>
        </a:p>
      </dgm:t>
    </dgm:pt>
    <dgm:pt modelId="{02F46843-FE29-4E86-BAB5-87C20253D978}" type="sibTrans" cxnId="{968AC3C2-76C1-4AAF-9531-E83EAA10176E}">
      <dgm:prSet/>
      <dgm:spPr/>
      <dgm:t>
        <a:bodyPr/>
        <a:lstStyle/>
        <a:p>
          <a:endParaRPr lang="es-ES"/>
        </a:p>
      </dgm:t>
    </dgm:pt>
    <dgm:pt modelId="{E5117543-343F-47EE-8DD7-25BD29417C5D}">
      <dgm:prSet phldrT="[Texto]"/>
      <dgm:spPr/>
      <dgm:t>
        <a:bodyPr/>
        <a:lstStyle/>
        <a:p>
          <a:r>
            <a:rPr lang="en-US" noProof="0" dirty="0" smtClean="0"/>
            <a:t>Data Management</a:t>
          </a:r>
          <a:endParaRPr lang="en-US" noProof="0" dirty="0"/>
        </a:p>
      </dgm:t>
    </dgm:pt>
    <dgm:pt modelId="{799A1866-AEC6-4B4E-B6AC-C3BA46A2571F}" type="parTrans" cxnId="{03C5EBF1-CE94-4E8E-A4C9-771C9E250D06}">
      <dgm:prSet/>
      <dgm:spPr/>
      <dgm:t>
        <a:bodyPr/>
        <a:lstStyle/>
        <a:p>
          <a:endParaRPr lang="es-ES"/>
        </a:p>
      </dgm:t>
    </dgm:pt>
    <dgm:pt modelId="{FB1DB511-904B-4346-A978-E472EF49D194}" type="sibTrans" cxnId="{03C5EBF1-CE94-4E8E-A4C9-771C9E250D06}">
      <dgm:prSet/>
      <dgm:spPr/>
      <dgm:t>
        <a:bodyPr/>
        <a:lstStyle/>
        <a:p>
          <a:endParaRPr lang="es-ES"/>
        </a:p>
      </dgm:t>
    </dgm:pt>
    <dgm:pt modelId="{92E43371-CA92-4830-89D9-7930614048A2}">
      <dgm:prSet phldrT="[Texto]"/>
      <dgm:spPr/>
      <dgm:t>
        <a:bodyPr/>
        <a:lstStyle/>
        <a:p>
          <a:r>
            <a:rPr lang="en-US" noProof="0" dirty="0" smtClean="0"/>
            <a:t>Provide HPC Services</a:t>
          </a:r>
          <a:endParaRPr lang="en-US" noProof="0" dirty="0"/>
        </a:p>
      </dgm:t>
    </dgm:pt>
    <dgm:pt modelId="{3CCC444D-02A7-4D98-B89B-D2A820ACB974}" type="parTrans" cxnId="{5BC28BE3-CCC0-4E8D-A363-72CB62E6ADC8}">
      <dgm:prSet/>
      <dgm:spPr/>
      <dgm:t>
        <a:bodyPr/>
        <a:lstStyle/>
        <a:p>
          <a:endParaRPr lang="es-ES"/>
        </a:p>
      </dgm:t>
    </dgm:pt>
    <dgm:pt modelId="{6B5E989C-26F0-4C0F-A1F4-0639008AFA7A}" type="sibTrans" cxnId="{5BC28BE3-CCC0-4E8D-A363-72CB62E6ADC8}">
      <dgm:prSet/>
      <dgm:spPr/>
      <dgm:t>
        <a:bodyPr/>
        <a:lstStyle/>
        <a:p>
          <a:endParaRPr lang="es-ES"/>
        </a:p>
      </dgm:t>
    </dgm:pt>
    <dgm:pt modelId="{74B06648-8045-49C4-A12F-4B52B5B32E5B}">
      <dgm:prSet phldrT="[Texto]"/>
      <dgm:spPr/>
      <dgm:t>
        <a:bodyPr/>
        <a:lstStyle/>
        <a:p>
          <a:r>
            <a:rPr lang="en-US" noProof="0" dirty="0" smtClean="0"/>
            <a:t>Apply new computational methods</a:t>
          </a:r>
          <a:endParaRPr lang="en-US" noProof="0" dirty="0"/>
        </a:p>
      </dgm:t>
    </dgm:pt>
    <dgm:pt modelId="{7B74BC40-8B28-438D-BB08-0C7B23253E47}" type="parTrans" cxnId="{84312252-8B81-4BCF-B4C1-4D8993BB0DC4}">
      <dgm:prSet/>
      <dgm:spPr/>
      <dgm:t>
        <a:bodyPr/>
        <a:lstStyle/>
        <a:p>
          <a:endParaRPr lang="es-ES"/>
        </a:p>
      </dgm:t>
    </dgm:pt>
    <dgm:pt modelId="{CF700658-26D1-4B1C-BA66-CDDA38D7867D}" type="sibTrans" cxnId="{84312252-8B81-4BCF-B4C1-4D8993BB0DC4}">
      <dgm:prSet/>
      <dgm:spPr/>
      <dgm:t>
        <a:bodyPr/>
        <a:lstStyle/>
        <a:p>
          <a:endParaRPr lang="es-ES"/>
        </a:p>
      </dgm:t>
    </dgm:pt>
    <dgm:pt modelId="{D2A8842A-8A3D-4739-9456-1AB22B514FA3}">
      <dgm:prSet phldrT="[Texto]"/>
      <dgm:spPr/>
      <dgm:t>
        <a:bodyPr/>
        <a:lstStyle/>
        <a:p>
          <a:r>
            <a:rPr lang="en-US" b="0" noProof="0" dirty="0" smtClean="0"/>
            <a:t>Development of HPC user-friendly software framework </a:t>
          </a:r>
          <a:endParaRPr lang="en-US" b="0" noProof="0" dirty="0"/>
        </a:p>
      </dgm:t>
    </dgm:pt>
    <dgm:pt modelId="{217C7EFF-35F1-4B8A-AF87-4EEABDCBA183}" type="parTrans" cxnId="{8D3FC872-85E3-44AB-B073-853E2723F9DF}">
      <dgm:prSet/>
      <dgm:spPr/>
      <dgm:t>
        <a:bodyPr/>
        <a:lstStyle/>
        <a:p>
          <a:endParaRPr lang="es-ES"/>
        </a:p>
      </dgm:t>
    </dgm:pt>
    <dgm:pt modelId="{08D74E64-FF6D-4BA2-BD8E-634ED8078437}" type="sibTrans" cxnId="{8D3FC872-85E3-44AB-B073-853E2723F9DF}">
      <dgm:prSet/>
      <dgm:spPr/>
      <dgm:t>
        <a:bodyPr/>
        <a:lstStyle/>
        <a:p>
          <a:endParaRPr lang="es-ES"/>
        </a:p>
      </dgm:t>
    </dgm:pt>
    <dgm:pt modelId="{F1D3A2A9-43FB-4BAF-BE1F-BA9EFA113388}">
      <dgm:prSet phldrT="[Texto]"/>
      <dgm:spPr/>
      <dgm:t>
        <a:bodyPr/>
        <a:lstStyle/>
        <a:p>
          <a:r>
            <a:rPr lang="en-US" b="0" noProof="0" dirty="0" smtClean="0"/>
            <a:t>Provision of data services</a:t>
          </a:r>
          <a:endParaRPr lang="en-US" b="0" noProof="0" dirty="0"/>
        </a:p>
      </dgm:t>
    </dgm:pt>
    <dgm:pt modelId="{3CC18DD9-796F-4050-B069-46B0B9AE3223}" type="parTrans" cxnId="{49555174-F28B-4549-A25B-5EC35A5554B8}">
      <dgm:prSet/>
      <dgm:spPr/>
      <dgm:t>
        <a:bodyPr/>
        <a:lstStyle/>
        <a:p>
          <a:endParaRPr lang="es-ES"/>
        </a:p>
      </dgm:t>
    </dgm:pt>
    <dgm:pt modelId="{5636A050-0C62-46F3-9539-AB74FAE6B39D}" type="sibTrans" cxnId="{49555174-F28B-4549-A25B-5EC35A5554B8}">
      <dgm:prSet/>
      <dgm:spPr/>
      <dgm:t>
        <a:bodyPr/>
        <a:lstStyle/>
        <a:p>
          <a:endParaRPr lang="es-ES"/>
        </a:p>
      </dgm:t>
    </dgm:pt>
    <dgm:pt modelId="{BDA1E968-8F3C-4862-B0A7-C9E73E870C2D}">
      <dgm:prSet phldrT="[Texto]"/>
      <dgm:spPr/>
      <dgm:t>
        <a:bodyPr/>
        <a:lstStyle/>
        <a:p>
          <a:r>
            <a:rPr lang="en-US" noProof="0" dirty="0" smtClean="0"/>
            <a:t>Big Data in Earth Sciences</a:t>
          </a:r>
          <a:endParaRPr lang="en-US" noProof="0" dirty="0"/>
        </a:p>
      </dgm:t>
    </dgm:pt>
    <dgm:pt modelId="{B7E19142-5ACB-4BB0-B3B2-B809585CE76F}" type="parTrans" cxnId="{CC280872-36D1-4809-B769-772B30825CE7}">
      <dgm:prSet/>
      <dgm:spPr/>
      <dgm:t>
        <a:bodyPr/>
        <a:lstStyle/>
        <a:p>
          <a:endParaRPr lang="es-ES"/>
        </a:p>
      </dgm:t>
    </dgm:pt>
    <dgm:pt modelId="{1898EA31-EB73-4A98-B150-680BB9A52B1C}" type="sibTrans" cxnId="{CC280872-36D1-4809-B769-772B30825CE7}">
      <dgm:prSet/>
      <dgm:spPr/>
      <dgm:t>
        <a:bodyPr/>
        <a:lstStyle/>
        <a:p>
          <a:endParaRPr lang="es-ES"/>
        </a:p>
      </dgm:t>
    </dgm:pt>
    <dgm:pt modelId="{27FDE753-79B6-4E1E-B9EF-6E039F11774C}">
      <dgm:prSet phldrT="[Texto]"/>
      <dgm:spPr/>
      <dgm:t>
        <a:bodyPr/>
        <a:lstStyle/>
        <a:p>
          <a:r>
            <a:rPr lang="en-US" noProof="0" dirty="0" smtClean="0"/>
            <a:t>Support the development of atmospheric research software</a:t>
          </a:r>
          <a:endParaRPr lang="en-US" b="0" noProof="0" dirty="0"/>
        </a:p>
      </dgm:t>
    </dgm:pt>
    <dgm:pt modelId="{134DD26A-C19D-4AAB-A860-A0FD88961B6E}" type="parTrans" cxnId="{07ED5CB9-6304-44C5-BA7F-F39EAE6758BB}">
      <dgm:prSet/>
      <dgm:spPr/>
      <dgm:t>
        <a:bodyPr/>
        <a:lstStyle/>
        <a:p>
          <a:endParaRPr lang="es-ES"/>
        </a:p>
      </dgm:t>
    </dgm:pt>
    <dgm:pt modelId="{941851A4-4F74-4148-A35F-EF6A09D54864}" type="sibTrans" cxnId="{07ED5CB9-6304-44C5-BA7F-F39EAE6758BB}">
      <dgm:prSet/>
      <dgm:spPr/>
      <dgm:t>
        <a:bodyPr/>
        <a:lstStyle/>
        <a:p>
          <a:endParaRPr lang="es-ES"/>
        </a:p>
      </dgm:t>
    </dgm:pt>
    <dgm:pt modelId="{CBEEC5A7-6BCC-466B-BB97-CB97E64B0F68}">
      <dgm:prSet phldrT="[Texto]"/>
      <dgm:spPr/>
      <dgm:t>
        <a:bodyPr/>
        <a:lstStyle/>
        <a:p>
          <a:r>
            <a:rPr lang="en-US" b="0" noProof="0" dirty="0" smtClean="0"/>
            <a:t>Visualization </a:t>
          </a:r>
          <a:endParaRPr lang="en-US" b="0" noProof="0" dirty="0"/>
        </a:p>
      </dgm:t>
    </dgm:pt>
    <dgm:pt modelId="{A78CF75C-DDFC-45AF-9D19-25BE6E0CD5B7}" type="parTrans" cxnId="{2CE17A17-7521-4905-AF88-93B7AEFB7602}">
      <dgm:prSet/>
      <dgm:spPr/>
      <dgm:t>
        <a:bodyPr/>
        <a:lstStyle/>
        <a:p>
          <a:endParaRPr lang="es-ES"/>
        </a:p>
      </dgm:t>
    </dgm:pt>
    <dgm:pt modelId="{71B9C926-DE0D-40B0-AE40-CF9184513A9F}" type="sibTrans" cxnId="{2CE17A17-7521-4905-AF88-93B7AEFB7602}">
      <dgm:prSet/>
      <dgm:spPr/>
      <dgm:t>
        <a:bodyPr/>
        <a:lstStyle/>
        <a:p>
          <a:endParaRPr lang="es-ES"/>
        </a:p>
      </dgm:t>
    </dgm:pt>
    <dgm:pt modelId="{FCCB26DD-2F3E-475A-A03C-3F0F2C9B4FED}" type="pres">
      <dgm:prSet presAssocID="{201F8792-5ECC-4B51-8C51-5A474EE81B2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035508B-A5FA-4296-BD86-320076B889DF}" type="pres">
      <dgm:prSet presAssocID="{A123D125-7EF6-453E-B15C-69C06AFD1EB5}" presName="comp" presStyleCnt="0"/>
      <dgm:spPr/>
    </dgm:pt>
    <dgm:pt modelId="{6C8B2541-4F66-4EA9-B6D5-FB54CBB84199}" type="pres">
      <dgm:prSet presAssocID="{A123D125-7EF6-453E-B15C-69C06AFD1EB5}" presName="box" presStyleLbl="node1" presStyleIdx="0" presStyleCnt="3"/>
      <dgm:spPr/>
      <dgm:t>
        <a:bodyPr/>
        <a:lstStyle/>
        <a:p>
          <a:endParaRPr lang="es-ES"/>
        </a:p>
      </dgm:t>
    </dgm:pt>
    <dgm:pt modelId="{809C7699-0949-4BC1-B840-7D4E36A61EAE}" type="pres">
      <dgm:prSet presAssocID="{A123D125-7EF6-453E-B15C-69C06AFD1EB5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es-ES"/>
        </a:p>
      </dgm:t>
    </dgm:pt>
    <dgm:pt modelId="{518CB0F3-0DBA-4BC3-92B6-291B0DB0C209}" type="pres">
      <dgm:prSet presAssocID="{A123D125-7EF6-453E-B15C-69C06AFD1EB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409C6A6-0F31-4499-985C-AF8477FCC191}" type="pres">
      <dgm:prSet presAssocID="{8607441D-4507-40D9-A98D-5639FF5522CE}" presName="spacer" presStyleCnt="0"/>
      <dgm:spPr/>
    </dgm:pt>
    <dgm:pt modelId="{215FFA80-0E93-4EC9-BAF4-70FDFBCB4D62}" type="pres">
      <dgm:prSet presAssocID="{07D97D8B-DB47-4313-BAC3-B6EF37156FEB}" presName="comp" presStyleCnt="0"/>
      <dgm:spPr/>
    </dgm:pt>
    <dgm:pt modelId="{160F69EF-B36A-42E9-B99B-3C030D91E488}" type="pres">
      <dgm:prSet presAssocID="{07D97D8B-DB47-4313-BAC3-B6EF37156FEB}" presName="box" presStyleLbl="node1" presStyleIdx="1" presStyleCnt="3"/>
      <dgm:spPr/>
      <dgm:t>
        <a:bodyPr/>
        <a:lstStyle/>
        <a:p>
          <a:endParaRPr lang="es-ES"/>
        </a:p>
      </dgm:t>
    </dgm:pt>
    <dgm:pt modelId="{24D4CB9A-8D15-4F50-97A9-BA4441A4BED8}" type="pres">
      <dgm:prSet presAssocID="{07D97D8B-DB47-4313-BAC3-B6EF37156FEB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es-ES"/>
        </a:p>
      </dgm:t>
    </dgm:pt>
    <dgm:pt modelId="{E5D50E8E-5487-4725-AD1F-1AE01327FB9A}" type="pres">
      <dgm:prSet presAssocID="{07D97D8B-DB47-4313-BAC3-B6EF37156FE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CD392E-AD2A-4EED-9718-994B24AF7435}" type="pres">
      <dgm:prSet presAssocID="{02F46843-FE29-4E86-BAB5-87C20253D978}" presName="spacer" presStyleCnt="0"/>
      <dgm:spPr/>
    </dgm:pt>
    <dgm:pt modelId="{35FD8F5B-35F5-4952-B3A1-FC5D849CBB6B}" type="pres">
      <dgm:prSet presAssocID="{E5117543-343F-47EE-8DD7-25BD29417C5D}" presName="comp" presStyleCnt="0"/>
      <dgm:spPr/>
    </dgm:pt>
    <dgm:pt modelId="{04E04B15-3739-4017-8C26-B1A34F78A363}" type="pres">
      <dgm:prSet presAssocID="{E5117543-343F-47EE-8DD7-25BD29417C5D}" presName="box" presStyleLbl="node1" presStyleIdx="2" presStyleCnt="3"/>
      <dgm:spPr/>
      <dgm:t>
        <a:bodyPr/>
        <a:lstStyle/>
        <a:p>
          <a:endParaRPr lang="es-ES"/>
        </a:p>
      </dgm:t>
    </dgm:pt>
    <dgm:pt modelId="{9434B9FE-19A0-4A4F-8D61-CD51CEAD3527}" type="pres">
      <dgm:prSet presAssocID="{E5117543-343F-47EE-8DD7-25BD29417C5D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es-ES"/>
        </a:p>
      </dgm:t>
    </dgm:pt>
    <dgm:pt modelId="{3DC645EF-1750-4021-A090-9C955D013822}" type="pres">
      <dgm:prSet presAssocID="{E5117543-343F-47EE-8DD7-25BD29417C5D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C4DC282-6C8F-4A62-90A6-D661E2A6BAE4}" type="presOf" srcId="{A123D125-7EF6-453E-B15C-69C06AFD1EB5}" destId="{518CB0F3-0DBA-4BC3-92B6-291B0DB0C209}" srcOrd="1" destOrd="0" presId="urn:microsoft.com/office/officeart/2005/8/layout/vList4"/>
    <dgm:cxn modelId="{CEF27A2E-6BBF-408A-B47B-F730A3865CD2}" type="presOf" srcId="{D2A8842A-8A3D-4739-9456-1AB22B514FA3}" destId="{160F69EF-B36A-42E9-B99B-3C030D91E488}" srcOrd="0" destOrd="1" presId="urn:microsoft.com/office/officeart/2005/8/layout/vList4"/>
    <dgm:cxn modelId="{07ED5CB9-6304-44C5-BA7F-F39EAE6758BB}" srcId="{07D97D8B-DB47-4313-BAC3-B6EF37156FEB}" destId="{27FDE753-79B6-4E1E-B9EF-6E039F11774C}" srcOrd="1" destOrd="0" parTransId="{134DD26A-C19D-4AAB-A860-A0FD88961B6E}" sibTransId="{941851A4-4F74-4148-A35F-EF6A09D54864}"/>
    <dgm:cxn modelId="{66EE800D-D507-40B6-85A6-F43496E6244C}" type="presOf" srcId="{BDA1E968-8F3C-4862-B0A7-C9E73E870C2D}" destId="{04E04B15-3739-4017-8C26-B1A34F78A363}" srcOrd="0" destOrd="1" presId="urn:microsoft.com/office/officeart/2005/8/layout/vList4"/>
    <dgm:cxn modelId="{7B3529B7-0F55-4292-844F-C81727EA3AA2}" type="presOf" srcId="{92E43371-CA92-4830-89D9-7930614048A2}" destId="{6C8B2541-4F66-4EA9-B6D5-FB54CBB84199}" srcOrd="0" destOrd="1" presId="urn:microsoft.com/office/officeart/2005/8/layout/vList4"/>
    <dgm:cxn modelId="{968AC3C2-76C1-4AAF-9531-E83EAA10176E}" srcId="{201F8792-5ECC-4B51-8C51-5A474EE81B27}" destId="{07D97D8B-DB47-4313-BAC3-B6EF37156FEB}" srcOrd="1" destOrd="0" parTransId="{D46EFBB0-507A-46BA-9FA4-56A6F1175BCA}" sibTransId="{02F46843-FE29-4E86-BAB5-87C20253D978}"/>
    <dgm:cxn modelId="{5B9DB031-064F-4E76-8039-705AC0B9548A}" type="presOf" srcId="{A123D125-7EF6-453E-B15C-69C06AFD1EB5}" destId="{6C8B2541-4F66-4EA9-B6D5-FB54CBB84199}" srcOrd="0" destOrd="0" presId="urn:microsoft.com/office/officeart/2005/8/layout/vList4"/>
    <dgm:cxn modelId="{52B10A7C-1237-4620-87EB-5D61F7B1B333}" type="presOf" srcId="{74B06648-8045-49C4-A12F-4B52B5B32E5B}" destId="{6C8B2541-4F66-4EA9-B6D5-FB54CBB84199}" srcOrd="0" destOrd="2" presId="urn:microsoft.com/office/officeart/2005/8/layout/vList4"/>
    <dgm:cxn modelId="{B1F3737F-EDA3-4252-98E5-D0BDDFF846D5}" type="presOf" srcId="{D2A8842A-8A3D-4739-9456-1AB22B514FA3}" destId="{E5D50E8E-5487-4725-AD1F-1AE01327FB9A}" srcOrd="1" destOrd="1" presId="urn:microsoft.com/office/officeart/2005/8/layout/vList4"/>
    <dgm:cxn modelId="{06AC5F75-FBB4-4596-9779-1887E5E4F704}" type="presOf" srcId="{F1D3A2A9-43FB-4BAF-BE1F-BA9EFA113388}" destId="{3DC645EF-1750-4021-A090-9C955D013822}" srcOrd="1" destOrd="2" presId="urn:microsoft.com/office/officeart/2005/8/layout/vList4"/>
    <dgm:cxn modelId="{CC9C9541-6674-4E8F-BD83-E391C91A330E}" type="presOf" srcId="{CBEEC5A7-6BCC-466B-BB97-CB97E64B0F68}" destId="{04E04B15-3739-4017-8C26-B1A34F78A363}" srcOrd="0" destOrd="3" presId="urn:microsoft.com/office/officeart/2005/8/layout/vList4"/>
    <dgm:cxn modelId="{0111D394-644C-4171-A261-465F8ABFABAB}" srcId="{201F8792-5ECC-4B51-8C51-5A474EE81B27}" destId="{A123D125-7EF6-453E-B15C-69C06AFD1EB5}" srcOrd="0" destOrd="0" parTransId="{DC8DCE14-E681-4DD8-AC3A-8595CB65C901}" sibTransId="{8607441D-4507-40D9-A98D-5639FF5522CE}"/>
    <dgm:cxn modelId="{324EC9FC-9CAD-467C-99EF-0F340BC92039}" type="presOf" srcId="{27FDE753-79B6-4E1E-B9EF-6E039F11774C}" destId="{E5D50E8E-5487-4725-AD1F-1AE01327FB9A}" srcOrd="1" destOrd="2" presId="urn:microsoft.com/office/officeart/2005/8/layout/vList4"/>
    <dgm:cxn modelId="{04C70D86-B745-4574-BB19-AD3CFB53AC87}" type="presOf" srcId="{07D97D8B-DB47-4313-BAC3-B6EF37156FEB}" destId="{E5D50E8E-5487-4725-AD1F-1AE01327FB9A}" srcOrd="1" destOrd="0" presId="urn:microsoft.com/office/officeart/2005/8/layout/vList4"/>
    <dgm:cxn modelId="{F1119E55-5595-431F-96C0-86A95DBB7B4B}" type="presOf" srcId="{BDA1E968-8F3C-4862-B0A7-C9E73E870C2D}" destId="{3DC645EF-1750-4021-A090-9C955D013822}" srcOrd="1" destOrd="1" presId="urn:microsoft.com/office/officeart/2005/8/layout/vList4"/>
    <dgm:cxn modelId="{03C5EBF1-CE94-4E8E-A4C9-771C9E250D06}" srcId="{201F8792-5ECC-4B51-8C51-5A474EE81B27}" destId="{E5117543-343F-47EE-8DD7-25BD29417C5D}" srcOrd="2" destOrd="0" parTransId="{799A1866-AEC6-4B4E-B6AC-C3BA46A2571F}" sibTransId="{FB1DB511-904B-4346-A978-E472EF49D194}"/>
    <dgm:cxn modelId="{81E81837-325E-4742-8B25-FE334C4772D1}" type="presOf" srcId="{27FDE753-79B6-4E1E-B9EF-6E039F11774C}" destId="{160F69EF-B36A-42E9-B99B-3C030D91E488}" srcOrd="0" destOrd="2" presId="urn:microsoft.com/office/officeart/2005/8/layout/vList4"/>
    <dgm:cxn modelId="{A2D2FC79-4DE2-4179-9F58-75FDDB3B225E}" type="presOf" srcId="{F1D3A2A9-43FB-4BAF-BE1F-BA9EFA113388}" destId="{04E04B15-3739-4017-8C26-B1A34F78A363}" srcOrd="0" destOrd="2" presId="urn:microsoft.com/office/officeart/2005/8/layout/vList4"/>
    <dgm:cxn modelId="{D8ECB332-FDDE-428A-9A4D-C0C8AE107499}" type="presOf" srcId="{92E43371-CA92-4830-89D9-7930614048A2}" destId="{518CB0F3-0DBA-4BC3-92B6-291B0DB0C209}" srcOrd="1" destOrd="1" presId="urn:microsoft.com/office/officeart/2005/8/layout/vList4"/>
    <dgm:cxn modelId="{8D3FC872-85E3-44AB-B073-853E2723F9DF}" srcId="{07D97D8B-DB47-4313-BAC3-B6EF37156FEB}" destId="{D2A8842A-8A3D-4739-9456-1AB22B514FA3}" srcOrd="0" destOrd="0" parTransId="{217C7EFF-35F1-4B8A-AF87-4EEABDCBA183}" sibTransId="{08D74E64-FF6D-4BA2-BD8E-634ED8078437}"/>
    <dgm:cxn modelId="{7009477B-DC52-4430-8BE6-E170FB8BFDD1}" type="presOf" srcId="{E5117543-343F-47EE-8DD7-25BD29417C5D}" destId="{04E04B15-3739-4017-8C26-B1A34F78A363}" srcOrd="0" destOrd="0" presId="urn:microsoft.com/office/officeart/2005/8/layout/vList4"/>
    <dgm:cxn modelId="{84312252-8B81-4BCF-B4C1-4D8993BB0DC4}" srcId="{A123D125-7EF6-453E-B15C-69C06AFD1EB5}" destId="{74B06648-8045-49C4-A12F-4B52B5B32E5B}" srcOrd="1" destOrd="0" parTransId="{7B74BC40-8B28-438D-BB08-0C7B23253E47}" sibTransId="{CF700658-26D1-4B1C-BA66-CDDA38D7867D}"/>
    <dgm:cxn modelId="{34197131-EAEF-4AF7-81B6-7E33E0F96782}" type="presOf" srcId="{E5117543-343F-47EE-8DD7-25BD29417C5D}" destId="{3DC645EF-1750-4021-A090-9C955D013822}" srcOrd="1" destOrd="0" presId="urn:microsoft.com/office/officeart/2005/8/layout/vList4"/>
    <dgm:cxn modelId="{2CE17A17-7521-4905-AF88-93B7AEFB7602}" srcId="{E5117543-343F-47EE-8DD7-25BD29417C5D}" destId="{CBEEC5A7-6BCC-466B-BB97-CB97E64B0F68}" srcOrd="2" destOrd="0" parTransId="{A78CF75C-DDFC-45AF-9D19-25BE6E0CD5B7}" sibTransId="{71B9C926-DE0D-40B0-AE40-CF9184513A9F}"/>
    <dgm:cxn modelId="{A3701F4F-3095-4516-BD30-37F22E01A243}" type="presOf" srcId="{201F8792-5ECC-4B51-8C51-5A474EE81B27}" destId="{FCCB26DD-2F3E-475A-A03C-3F0F2C9B4FED}" srcOrd="0" destOrd="0" presId="urn:microsoft.com/office/officeart/2005/8/layout/vList4"/>
    <dgm:cxn modelId="{CC280872-36D1-4809-B769-772B30825CE7}" srcId="{E5117543-343F-47EE-8DD7-25BD29417C5D}" destId="{BDA1E968-8F3C-4862-B0A7-C9E73E870C2D}" srcOrd="0" destOrd="0" parTransId="{B7E19142-5ACB-4BB0-B3B2-B809585CE76F}" sibTransId="{1898EA31-EB73-4A98-B150-680BB9A52B1C}"/>
    <dgm:cxn modelId="{99BAD73B-AD78-4555-BD26-92EBB873A907}" type="presOf" srcId="{CBEEC5A7-6BCC-466B-BB97-CB97E64B0F68}" destId="{3DC645EF-1750-4021-A090-9C955D013822}" srcOrd="1" destOrd="3" presId="urn:microsoft.com/office/officeart/2005/8/layout/vList4"/>
    <dgm:cxn modelId="{49555174-F28B-4549-A25B-5EC35A5554B8}" srcId="{E5117543-343F-47EE-8DD7-25BD29417C5D}" destId="{F1D3A2A9-43FB-4BAF-BE1F-BA9EFA113388}" srcOrd="1" destOrd="0" parTransId="{3CC18DD9-796F-4050-B069-46B0B9AE3223}" sibTransId="{5636A050-0C62-46F3-9539-AB74FAE6B39D}"/>
    <dgm:cxn modelId="{5BC28BE3-CCC0-4E8D-A363-72CB62E6ADC8}" srcId="{A123D125-7EF6-453E-B15C-69C06AFD1EB5}" destId="{92E43371-CA92-4830-89D9-7930614048A2}" srcOrd="0" destOrd="0" parTransId="{3CCC444D-02A7-4D98-B89B-D2A820ACB974}" sibTransId="{6B5E989C-26F0-4C0F-A1F4-0639008AFA7A}"/>
    <dgm:cxn modelId="{A02D9CCA-DFFC-4887-A3C1-6D08617C26A7}" type="presOf" srcId="{07D97D8B-DB47-4313-BAC3-B6EF37156FEB}" destId="{160F69EF-B36A-42E9-B99B-3C030D91E488}" srcOrd="0" destOrd="0" presId="urn:microsoft.com/office/officeart/2005/8/layout/vList4"/>
    <dgm:cxn modelId="{21382482-AF58-4B56-9CC4-6ED59B4A97F8}" type="presOf" srcId="{74B06648-8045-49C4-A12F-4B52B5B32E5B}" destId="{518CB0F3-0DBA-4BC3-92B6-291B0DB0C209}" srcOrd="1" destOrd="2" presId="urn:microsoft.com/office/officeart/2005/8/layout/vList4"/>
    <dgm:cxn modelId="{B20D7B35-0B1D-4AB9-BFE9-7E895DE9782B}" type="presParOf" srcId="{FCCB26DD-2F3E-475A-A03C-3F0F2C9B4FED}" destId="{2035508B-A5FA-4296-BD86-320076B889DF}" srcOrd="0" destOrd="0" presId="urn:microsoft.com/office/officeart/2005/8/layout/vList4"/>
    <dgm:cxn modelId="{30D2A74B-A5F6-4EA1-A0A8-73EF6FB3A5DD}" type="presParOf" srcId="{2035508B-A5FA-4296-BD86-320076B889DF}" destId="{6C8B2541-4F66-4EA9-B6D5-FB54CBB84199}" srcOrd="0" destOrd="0" presId="urn:microsoft.com/office/officeart/2005/8/layout/vList4"/>
    <dgm:cxn modelId="{3CF84463-8AD1-4B27-BDB2-194751FA1A0F}" type="presParOf" srcId="{2035508B-A5FA-4296-BD86-320076B889DF}" destId="{809C7699-0949-4BC1-B840-7D4E36A61EAE}" srcOrd="1" destOrd="0" presId="urn:microsoft.com/office/officeart/2005/8/layout/vList4"/>
    <dgm:cxn modelId="{09E31F70-2AB7-47D6-BFB9-EB6A0E25495E}" type="presParOf" srcId="{2035508B-A5FA-4296-BD86-320076B889DF}" destId="{518CB0F3-0DBA-4BC3-92B6-291B0DB0C209}" srcOrd="2" destOrd="0" presId="urn:microsoft.com/office/officeart/2005/8/layout/vList4"/>
    <dgm:cxn modelId="{878DB61D-1652-43A2-88BB-A7A5777F2811}" type="presParOf" srcId="{FCCB26DD-2F3E-475A-A03C-3F0F2C9B4FED}" destId="{E409C6A6-0F31-4499-985C-AF8477FCC191}" srcOrd="1" destOrd="0" presId="urn:microsoft.com/office/officeart/2005/8/layout/vList4"/>
    <dgm:cxn modelId="{7C077C67-0CF1-450B-8826-B1988E0AD763}" type="presParOf" srcId="{FCCB26DD-2F3E-475A-A03C-3F0F2C9B4FED}" destId="{215FFA80-0E93-4EC9-BAF4-70FDFBCB4D62}" srcOrd="2" destOrd="0" presId="urn:microsoft.com/office/officeart/2005/8/layout/vList4"/>
    <dgm:cxn modelId="{3174C1AE-4639-4EAB-9F65-0DD0813AC5BD}" type="presParOf" srcId="{215FFA80-0E93-4EC9-BAF4-70FDFBCB4D62}" destId="{160F69EF-B36A-42E9-B99B-3C030D91E488}" srcOrd="0" destOrd="0" presId="urn:microsoft.com/office/officeart/2005/8/layout/vList4"/>
    <dgm:cxn modelId="{03595C79-BF73-4F62-9655-EC642F8A0E2C}" type="presParOf" srcId="{215FFA80-0E93-4EC9-BAF4-70FDFBCB4D62}" destId="{24D4CB9A-8D15-4F50-97A9-BA4441A4BED8}" srcOrd="1" destOrd="0" presId="urn:microsoft.com/office/officeart/2005/8/layout/vList4"/>
    <dgm:cxn modelId="{140FA4EB-56EB-4597-BA72-F536AECF38C2}" type="presParOf" srcId="{215FFA80-0E93-4EC9-BAF4-70FDFBCB4D62}" destId="{E5D50E8E-5487-4725-AD1F-1AE01327FB9A}" srcOrd="2" destOrd="0" presId="urn:microsoft.com/office/officeart/2005/8/layout/vList4"/>
    <dgm:cxn modelId="{B39534C6-D6E6-4978-8426-43A9839DB5C5}" type="presParOf" srcId="{FCCB26DD-2F3E-475A-A03C-3F0F2C9B4FED}" destId="{5ECD392E-AD2A-4EED-9718-994B24AF7435}" srcOrd="3" destOrd="0" presId="urn:microsoft.com/office/officeart/2005/8/layout/vList4"/>
    <dgm:cxn modelId="{1AE913AF-F4C5-4A61-B9CD-92FDDEC9CCEC}" type="presParOf" srcId="{FCCB26DD-2F3E-475A-A03C-3F0F2C9B4FED}" destId="{35FD8F5B-35F5-4952-B3A1-FC5D849CBB6B}" srcOrd="4" destOrd="0" presId="urn:microsoft.com/office/officeart/2005/8/layout/vList4"/>
    <dgm:cxn modelId="{69AC393E-7F58-466F-96EF-3065A39368A5}" type="presParOf" srcId="{35FD8F5B-35F5-4952-B3A1-FC5D849CBB6B}" destId="{04E04B15-3739-4017-8C26-B1A34F78A363}" srcOrd="0" destOrd="0" presId="urn:microsoft.com/office/officeart/2005/8/layout/vList4"/>
    <dgm:cxn modelId="{B66983D6-4FB2-4C6E-BAAA-61CC5E272057}" type="presParOf" srcId="{35FD8F5B-35F5-4952-B3A1-FC5D849CBB6B}" destId="{9434B9FE-19A0-4A4F-8D61-CD51CEAD3527}" srcOrd="1" destOrd="0" presId="urn:microsoft.com/office/officeart/2005/8/layout/vList4"/>
    <dgm:cxn modelId="{E1B606F2-5510-48FF-B3BB-9340EEF31B6C}" type="presParOf" srcId="{35FD8F5B-35F5-4952-B3A1-FC5D849CBB6B}" destId="{3DC645EF-1750-4021-A090-9C955D01382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8B2541-4F66-4EA9-B6D5-FB54CBB84199}">
      <dsp:nvSpPr>
        <dsp:cNvPr id="0" name=""/>
        <dsp:cNvSpPr/>
      </dsp:nvSpPr>
      <dsp:spPr>
        <a:xfrm>
          <a:off x="0" y="0"/>
          <a:ext cx="8640960" cy="15976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dirty="0" smtClean="0"/>
            <a:t>Profiling and Optimization</a:t>
          </a:r>
          <a:endParaRPr lang="en-US" sz="26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/>
            <a:t>Provide HPC Services</a:t>
          </a:r>
          <a:endParaRPr lang="en-US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/>
            <a:t>Apply new computational methods</a:t>
          </a:r>
          <a:endParaRPr lang="en-US" sz="2000" kern="1200" noProof="0" dirty="0"/>
        </a:p>
      </dsp:txBody>
      <dsp:txXfrm>
        <a:off x="1887959" y="0"/>
        <a:ext cx="6753000" cy="1597677"/>
      </dsp:txXfrm>
    </dsp:sp>
    <dsp:sp modelId="{809C7699-0949-4BC1-B840-7D4E36A61EAE}">
      <dsp:nvSpPr>
        <dsp:cNvPr id="0" name=""/>
        <dsp:cNvSpPr/>
      </dsp:nvSpPr>
      <dsp:spPr>
        <a:xfrm>
          <a:off x="159767" y="159767"/>
          <a:ext cx="1728192" cy="12781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0F69EF-B36A-42E9-B99B-3C030D91E488}">
      <dsp:nvSpPr>
        <dsp:cNvPr id="0" name=""/>
        <dsp:cNvSpPr/>
      </dsp:nvSpPr>
      <dsp:spPr>
        <a:xfrm>
          <a:off x="0" y="1757445"/>
          <a:ext cx="8640960" cy="15976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dirty="0" smtClean="0"/>
            <a:t>Software Development</a:t>
          </a:r>
          <a:endParaRPr lang="en-US" sz="26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noProof="0" dirty="0" smtClean="0"/>
            <a:t>Development of HPC user-friendly software framework </a:t>
          </a:r>
          <a:endParaRPr lang="en-US" sz="2000" b="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/>
            <a:t>Support the development of atmospheric research software</a:t>
          </a:r>
          <a:endParaRPr lang="en-US" sz="2000" b="0" kern="1200" noProof="0" dirty="0"/>
        </a:p>
      </dsp:txBody>
      <dsp:txXfrm>
        <a:off x="1887959" y="1757445"/>
        <a:ext cx="6753000" cy="1597677"/>
      </dsp:txXfrm>
    </dsp:sp>
    <dsp:sp modelId="{24D4CB9A-8D15-4F50-97A9-BA4441A4BED8}">
      <dsp:nvSpPr>
        <dsp:cNvPr id="0" name=""/>
        <dsp:cNvSpPr/>
      </dsp:nvSpPr>
      <dsp:spPr>
        <a:xfrm>
          <a:off x="159767" y="1917213"/>
          <a:ext cx="1728192" cy="12781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E04B15-3739-4017-8C26-B1A34F78A363}">
      <dsp:nvSpPr>
        <dsp:cNvPr id="0" name=""/>
        <dsp:cNvSpPr/>
      </dsp:nvSpPr>
      <dsp:spPr>
        <a:xfrm>
          <a:off x="0" y="3514890"/>
          <a:ext cx="8640960" cy="15976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dirty="0" smtClean="0"/>
            <a:t>Data Management</a:t>
          </a:r>
          <a:endParaRPr lang="en-US" sz="26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dirty="0" smtClean="0"/>
            <a:t>Big Data in Earth Sciences</a:t>
          </a:r>
          <a:endParaRPr lang="en-US" sz="200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noProof="0" dirty="0" smtClean="0"/>
            <a:t>Provision of data services</a:t>
          </a:r>
          <a:endParaRPr lang="en-US" sz="2000" b="0" kern="1200" noProof="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noProof="0" dirty="0" smtClean="0"/>
            <a:t>Visualization </a:t>
          </a:r>
          <a:endParaRPr lang="en-US" sz="2000" b="0" kern="1200" noProof="0" dirty="0"/>
        </a:p>
      </dsp:txBody>
      <dsp:txXfrm>
        <a:off x="1887959" y="3514890"/>
        <a:ext cx="6753000" cy="1597677"/>
      </dsp:txXfrm>
    </dsp:sp>
    <dsp:sp modelId="{9434B9FE-19A0-4A4F-8D61-CD51CEAD3527}">
      <dsp:nvSpPr>
        <dsp:cNvPr id="0" name=""/>
        <dsp:cNvSpPr/>
      </dsp:nvSpPr>
      <dsp:spPr>
        <a:xfrm>
          <a:off x="159767" y="3674658"/>
          <a:ext cx="1728192" cy="12781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BF4D8E-8FEE-4638-B4DB-EF63DA5419F0}" type="datetimeFigureOut">
              <a:rPr lang="es-ES" smtClean="0"/>
              <a:t>02/02/2016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A2F53-7943-49BE-8A9A-D20CA0C9A87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7022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DB71A-CD6A-4A37-8CFD-9BADD0848D77}" type="datetimeFigureOut">
              <a:rPr lang="es-ES" smtClean="0"/>
              <a:t>02/02/2016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99E72-CB38-4F12-87EF-E621BD19527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306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38C9883C-9920-4A11-B35D-53844EE40083}" type="slidenum">
              <a:rPr lang="en-US" altLang="es-E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58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503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5E85DF85-294E-43A1-BD5C-460F4B34717A}" type="slidenum">
              <a:rPr lang="en-US" altLang="es-E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59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370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91FF9CD-7AE2-4885-BB40-B780CB189811}" type="slidenum">
              <a:rPr lang="en-US" altLang="es-E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61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607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E9424BBF-2052-4CF1-8418-5CA7F783F837}" type="slidenum">
              <a:rPr lang="en-US" altLang="es-E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62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459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3E134854-D831-435A-8703-BDDE1AE70991}" type="slidenum">
              <a:rPr lang="en-US" altLang="es-ES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63</a:t>
            </a:fld>
            <a:endParaRPr lang="en-US" altLang="es-E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164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D25C0C0-2D9F-4975-9106-77DA39382992}" type="slidenum">
              <a:rPr lang="en-US" altLang="es-ES" sz="1200"/>
              <a:pPr eaLnBrk="1" hangingPunct="1"/>
              <a:t>68</a:t>
            </a:fld>
            <a:endParaRPr lang="en-US" altLang="es-ES" sz="1200" dirty="0"/>
          </a:p>
        </p:txBody>
      </p:sp>
    </p:spTree>
    <p:extLst>
      <p:ext uri="{BB962C8B-B14F-4D97-AF65-F5344CB8AC3E}">
        <p14:creationId xmlns:p14="http://schemas.microsoft.com/office/powerpoint/2010/main" val="768802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68960"/>
            <a:ext cx="7772400" cy="747514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86409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067" y="1196752"/>
            <a:ext cx="4971941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251520" y="188640"/>
            <a:ext cx="389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0" dirty="0" smtClean="0">
                <a:solidFill>
                  <a:schemeClr val="bg1"/>
                </a:solidFill>
              </a:rPr>
              <a:t>www.bsc.es</a:t>
            </a:r>
            <a:endParaRPr lang="es-ES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040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"/>
            <a:ext cx="9290050" cy="8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355514"/>
            <a:ext cx="533400" cy="50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96E40A5A-2D77-4B0B-A9D8-6F7FB7F3DB1F}" type="slidenum">
              <a:rPr lang="en-US" altLang="es-ES" sz="977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s-ES" sz="1758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1131"/>
            <a:ext cx="1936750" cy="56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6" y="122521"/>
            <a:ext cx="574675" cy="29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96876" y="141100"/>
            <a:ext cx="6191348" cy="680868"/>
          </a:xfrm>
          <a:prstGeom prst="rect">
            <a:avLst/>
          </a:prstGeom>
        </p:spPr>
        <p:txBody>
          <a:bodyPr/>
          <a:lstStyle>
            <a:lvl1pPr algn="l">
              <a:defRPr sz="2735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572000" y="3147612"/>
            <a:ext cx="4152900" cy="3306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72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6" y="962661"/>
            <a:ext cx="8329365" cy="5392853"/>
          </a:xfrm>
          <a:prstGeom prst="rect">
            <a:avLst/>
          </a:prstGeom>
        </p:spPr>
        <p:txBody>
          <a:bodyPr/>
          <a:lstStyle>
            <a:lvl1pPr>
              <a:defRPr sz="2345"/>
            </a:lvl1pPr>
            <a:lvl2pPr>
              <a:defRPr sz="1954"/>
            </a:lvl2pPr>
            <a:lvl3pPr>
              <a:defRPr sz="1758"/>
            </a:lvl3pPr>
            <a:lvl4pPr>
              <a:defRPr sz="1563"/>
            </a:lvl4pPr>
            <a:lvl5pPr>
              <a:defRPr sz="1368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131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Shape 3"/>
          <p:cNvSpPr txBox="1">
            <a:spLocks noChangeAspect="1" noChangeArrowheads="1"/>
          </p:cNvSpPr>
          <p:nvPr userDrawn="1"/>
        </p:nvSpPr>
        <p:spPr bwMode="auto">
          <a:xfrm>
            <a:off x="76200" y="178352"/>
            <a:ext cx="1600200" cy="48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s-ES" altLang="en-US" sz="1758" dirty="0" smtClean="0">
                <a:solidFill>
                  <a:srgbClr val="FFFFFF"/>
                </a:solidFill>
                <a:ea typeface="+mn-ea"/>
              </a:rPr>
              <a:t>www.bsc.es</a:t>
            </a:r>
            <a:endParaRPr lang="en-US" altLang="en-US" sz="1758" dirty="0" smtClean="0">
              <a:latin typeface="Calibri" pitchFamily="34" charset="0"/>
              <a:ea typeface="+mn-ea"/>
            </a:endParaRPr>
          </a:p>
        </p:txBody>
      </p:sp>
      <p:pic>
        <p:nvPicPr>
          <p:cNvPr id="5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6" y="181454"/>
            <a:ext cx="3306763" cy="96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5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2148"/>
            <a:ext cx="830262" cy="42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Título"/>
          <p:cNvSpPr>
            <a:spLocks noGrp="1" noChangeAspect="1"/>
          </p:cNvSpPr>
          <p:nvPr>
            <p:ph type="title"/>
          </p:nvPr>
        </p:nvSpPr>
        <p:spPr>
          <a:xfrm>
            <a:off x="457200" y="3103715"/>
            <a:ext cx="8229600" cy="650570"/>
          </a:xfrm>
          <a:prstGeom prst="rect">
            <a:avLst/>
          </a:prstGeom>
        </p:spPr>
        <p:txBody>
          <a:bodyPr/>
          <a:lstStyle>
            <a:lvl1pPr>
              <a:defRPr sz="3126" baseline="0">
                <a:solidFill>
                  <a:schemeClr val="accent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67313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‹#›</a:t>
            </a:fld>
            <a:endParaRPr lang="es-E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ts val="3000"/>
              </a:lnSpc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9576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371181"/>
            <a:ext cx="7772400" cy="1362075"/>
          </a:xfrm>
        </p:spPr>
        <p:txBody>
          <a:bodyPr anchor="t">
            <a:normAutofit/>
          </a:bodyPr>
          <a:lstStyle>
            <a:lvl1pPr algn="r">
              <a:defRPr sz="2800" b="1" cap="all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52936"/>
            <a:ext cx="321714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12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112568"/>
          </a:xfrm>
        </p:spPr>
        <p:txBody>
          <a:bodyPr>
            <a:normAutofit/>
          </a:bodyPr>
          <a:lstStyle>
            <a:lvl1pPr marL="342900" indent="-342900">
              <a:buFontTx/>
              <a:buBlip>
                <a:blip r:embed="rId2"/>
              </a:buBlip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88296" cy="5112568"/>
          </a:xfrm>
        </p:spPr>
        <p:txBody>
          <a:bodyPr>
            <a:normAutofit/>
          </a:bodyPr>
          <a:lstStyle>
            <a:lvl1pPr marL="342900" indent="-342900">
              <a:buFontTx/>
              <a:buBlip>
                <a:blip r:embed="rId2"/>
              </a:buBlip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‹#›</a:t>
            </a:fld>
            <a:endParaRPr lang="es-E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14002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 anchor="b"/>
          <a:lstStyle/>
          <a:p>
            <a:fld id="{4A490C5D-AEA8-4823-B9B3-806910A0ECF7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91457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84524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esentation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068960"/>
            <a:ext cx="7772400" cy="747514"/>
          </a:xfrm>
        </p:spPr>
        <p:txBody>
          <a:bodyPr anchor="ctr">
            <a:normAutofit/>
          </a:bodyPr>
          <a:lstStyle>
            <a:lvl1pPr algn="ctr">
              <a:defRPr sz="32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86409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067" y="1196752"/>
            <a:ext cx="4971941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251520" y="188640"/>
            <a:ext cx="389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0" dirty="0" smtClean="0">
                <a:solidFill>
                  <a:schemeClr val="bg1"/>
                </a:solidFill>
              </a:rPr>
              <a:t>www.bsc.es</a:t>
            </a:r>
            <a:endParaRPr lang="es-ES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34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-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"/>
            <a:ext cx="9290050" cy="8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Shape 3"/>
          <p:cNvSpPr txBox="1">
            <a:spLocks noChangeArrowheads="1"/>
          </p:cNvSpPr>
          <p:nvPr userDrawn="1"/>
        </p:nvSpPr>
        <p:spPr bwMode="auto">
          <a:xfrm>
            <a:off x="8458200" y="6355514"/>
            <a:ext cx="533400" cy="50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3BC6804E-65DA-482F-B936-A59B9D36CE26}" type="slidenum">
              <a:rPr lang="en-US" altLang="es-ES" sz="977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s-ES" sz="1758">
              <a:latin typeface="Calibri" panose="020F0502020204030204" pitchFamily="34" charset="0"/>
            </a:endParaRPr>
          </a:p>
        </p:txBody>
      </p:sp>
      <p:pic>
        <p:nvPicPr>
          <p:cNvPr id="7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1131"/>
            <a:ext cx="1936750" cy="56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5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6" y="122521"/>
            <a:ext cx="574675" cy="29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1100"/>
            <a:ext cx="6191348" cy="680868"/>
          </a:xfrm>
          <a:prstGeom prst="rect">
            <a:avLst/>
          </a:prstGeom>
        </p:spPr>
        <p:txBody>
          <a:bodyPr/>
          <a:lstStyle>
            <a:lvl1pPr algn="l">
              <a:defRPr sz="2735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6" y="962661"/>
            <a:ext cx="8329365" cy="5392853"/>
          </a:xfrm>
          <a:prstGeom prst="rect">
            <a:avLst/>
          </a:prstGeom>
        </p:spPr>
        <p:txBody>
          <a:bodyPr/>
          <a:lstStyle>
            <a:lvl1pPr>
              <a:defRPr sz="2345"/>
            </a:lvl1pPr>
            <a:lvl2pPr>
              <a:defRPr sz="1954"/>
            </a:lvl2pPr>
            <a:lvl3pPr>
              <a:defRPr sz="1758"/>
            </a:lvl3pPr>
            <a:lvl4pPr>
              <a:defRPr sz="1563"/>
            </a:lvl4pPr>
            <a:lvl5pPr>
              <a:defRPr sz="1368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hart Placeholder 3"/>
          <p:cNvSpPr>
            <a:spLocks noGrp="1" noChangeAspect="1"/>
          </p:cNvSpPr>
          <p:nvPr>
            <p:ph type="chart" sz="quarter" idx="11"/>
          </p:nvPr>
        </p:nvSpPr>
        <p:spPr>
          <a:xfrm>
            <a:off x="4572000" y="1951712"/>
            <a:ext cx="4152900" cy="45022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72"/>
            </a:lvl1pPr>
          </a:lstStyle>
          <a:p>
            <a:pPr lvl="0"/>
            <a:r>
              <a:rPr lang="en-US" noProof="0" smtClean="0"/>
              <a:t>Click icon to add chart</a:t>
            </a:r>
            <a:endParaRPr lang="es-E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437387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OLD\MisDocumentos\JASMINA\BSC-Corporative Design\BSC Template\cabecera2012-1600px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"/>
            <a:ext cx="9290050" cy="82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Shape 3"/>
          <p:cNvSpPr txBox="1">
            <a:spLocks noChangeArrowheads="1"/>
          </p:cNvSpPr>
          <p:nvPr userDrawn="1"/>
        </p:nvSpPr>
        <p:spPr bwMode="auto">
          <a:xfrm>
            <a:off x="8458200" y="6355514"/>
            <a:ext cx="533400" cy="50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fld id="{ADE12898-7641-4555-A6C3-EC541A8A285A}" type="slidenum">
              <a:rPr lang="en-US" altLang="es-ES" sz="977">
                <a:solidFill>
                  <a:srgbClr val="23589C"/>
                </a:solidFill>
              </a:rPr>
              <a:pPr algn="r" eaLnBrk="1" hangingPunct="1"/>
              <a:t>‹#›</a:t>
            </a:fld>
            <a:endParaRPr lang="en-US" altLang="es-ES" sz="1758">
              <a:latin typeface="Calibri" panose="020F0502020204030204" pitchFamily="34" charset="0"/>
            </a:endParaRPr>
          </a:p>
        </p:txBody>
      </p:sp>
      <p:pic>
        <p:nvPicPr>
          <p:cNvPr id="6" name="Picture 11" descr="C:\Users\lbermude\Documents\Laura\PWP BSC\img_ok\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1131"/>
            <a:ext cx="1936750" cy="56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5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476" y="122521"/>
            <a:ext cx="574675" cy="29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6"/>
          <p:cNvSpPr>
            <a:spLocks noGrp="1" noChangeAspect="1"/>
          </p:cNvSpPr>
          <p:nvPr>
            <p:ph type="title"/>
          </p:nvPr>
        </p:nvSpPr>
        <p:spPr>
          <a:xfrm>
            <a:off x="396876" y="141100"/>
            <a:ext cx="6191348" cy="680868"/>
          </a:xfrm>
          <a:prstGeom prst="rect">
            <a:avLst/>
          </a:prstGeom>
        </p:spPr>
        <p:txBody>
          <a:bodyPr/>
          <a:lstStyle>
            <a:lvl1pPr algn="l">
              <a:defRPr sz="2735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 noChangeAspect="1"/>
          </p:cNvSpPr>
          <p:nvPr>
            <p:ph type="body" sz="quarter" idx="10"/>
          </p:nvPr>
        </p:nvSpPr>
        <p:spPr>
          <a:xfrm>
            <a:off x="395536" y="962661"/>
            <a:ext cx="8329365" cy="5392853"/>
          </a:xfrm>
          <a:prstGeom prst="rect">
            <a:avLst/>
          </a:prstGeom>
        </p:spPr>
        <p:txBody>
          <a:bodyPr/>
          <a:lstStyle>
            <a:lvl1pPr>
              <a:defRPr sz="2345"/>
            </a:lvl1pPr>
            <a:lvl2pPr>
              <a:defRPr sz="1954"/>
            </a:lvl2pPr>
            <a:lvl3pPr>
              <a:defRPr sz="1758"/>
            </a:lvl3pPr>
            <a:lvl4pPr>
              <a:defRPr sz="1563"/>
            </a:lvl4pPr>
            <a:lvl5pPr>
              <a:defRPr sz="1368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186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286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79208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980728"/>
            <a:ext cx="8928992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5736" y="6356350"/>
            <a:ext cx="6336704" cy="414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</p:spPr>
        <p:txBody>
          <a:bodyPr anchor="b"/>
          <a:lstStyle>
            <a:lvl1pPr algn="r">
              <a:defRPr sz="1100">
                <a:solidFill>
                  <a:srgbClr val="004990"/>
                </a:solidFill>
              </a:defRPr>
            </a:lvl1pPr>
          </a:lstStyle>
          <a:p>
            <a:fld id="{4A490C5D-AEA8-4823-B9B3-806910A0ECF7}" type="slidenum">
              <a:rPr lang="es-ES" smtClean="0"/>
              <a:pPr/>
              <a:t>‹#›</a:t>
            </a:fld>
            <a:endParaRPr lang="es-E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309320"/>
            <a:ext cx="1878899" cy="461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30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7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rgbClr val="00499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499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rgbClr val="00499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rgbClr val="00499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rgbClr val="00499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12" Type="http://schemas.openxmlformats.org/officeDocument/2006/relationships/image" Target="../media/image33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jp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ajNochi7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https://www.youtube.com/embed/4794mgJLTbU" TargetMode="External"/><Relationship Id="rId1" Type="http://schemas.openxmlformats.org/officeDocument/2006/relationships/video" Target="https://www.youtube.com/embed/x1SgmFa0r04" TargetMode="Externa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6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3.png"/><Relationship Id="rId4" Type="http://schemas.openxmlformats.org/officeDocument/2006/relationships/image" Target="../media/image6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5.png"/></Relationships>
</file>

<file path=ppt/slides/_rels/slide6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5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COMPUTATIONAL EARTH SCIENCES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err="1" smtClean="0"/>
              <a:t>Seminaris</a:t>
            </a:r>
            <a:r>
              <a:rPr lang="es-ES" dirty="0" smtClean="0"/>
              <a:t> Empresa FIB</a:t>
            </a:r>
          </a:p>
          <a:p>
            <a:r>
              <a:rPr lang="es-ES" dirty="0" smtClean="0"/>
              <a:t>4</a:t>
            </a:r>
            <a:r>
              <a:rPr lang="es-ES" baseline="30000" dirty="0" smtClean="0"/>
              <a:t>th</a:t>
            </a:r>
            <a:r>
              <a:rPr lang="es-ES" dirty="0" smtClean="0"/>
              <a:t> </a:t>
            </a:r>
            <a:r>
              <a:rPr lang="es-ES" dirty="0" err="1" smtClean="0"/>
              <a:t>February</a:t>
            </a:r>
            <a:r>
              <a:rPr lang="es-ES" dirty="0" smtClean="0"/>
              <a:t> 2016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08883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4400" i="1" dirty="0" err="1" smtClean="0"/>
              <a:t>Introduction</a:t>
            </a:r>
            <a:r>
              <a:rPr lang="es-ES" sz="4400" i="1" dirty="0" smtClean="0"/>
              <a:t/>
            </a:r>
            <a:br>
              <a:rPr lang="es-ES" sz="4400" i="1" dirty="0" smtClean="0"/>
            </a:br>
            <a:r>
              <a:rPr lang="es-ES" dirty="0" smtClean="0"/>
              <a:t>HPC </a:t>
            </a:r>
            <a:r>
              <a:rPr lang="es-ES" dirty="0" err="1" smtClean="0"/>
              <a:t>environment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err="1" smtClean="0"/>
              <a:t>models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Basic </a:t>
            </a:r>
            <a:r>
              <a:rPr lang="es-ES" dirty="0" err="1" smtClean="0"/>
              <a:t>visualization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3737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11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does</a:t>
            </a:r>
            <a:r>
              <a:rPr lang="es-ES" dirty="0" smtClean="0"/>
              <a:t> “</a:t>
            </a:r>
            <a:r>
              <a:rPr lang="es-ES" dirty="0" err="1" smtClean="0"/>
              <a:t>simulate</a:t>
            </a:r>
            <a:r>
              <a:rPr lang="es-ES" dirty="0" smtClean="0"/>
              <a:t>” </a:t>
            </a:r>
            <a:r>
              <a:rPr lang="es-ES" dirty="0" err="1" smtClean="0"/>
              <a:t>means</a:t>
            </a:r>
            <a:r>
              <a:rPr lang="es-ES" dirty="0" smtClean="0"/>
              <a:t> in IT </a:t>
            </a:r>
            <a:r>
              <a:rPr lang="es-ES" dirty="0" err="1" smtClean="0"/>
              <a:t>context</a:t>
            </a: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827584" y="2276872"/>
            <a:ext cx="165618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INITIAL</a:t>
            </a:r>
          </a:p>
          <a:p>
            <a:pPr algn="ctr"/>
            <a:r>
              <a:rPr lang="es-ES" dirty="0" smtClean="0"/>
              <a:t>DATA</a:t>
            </a:r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3707904" y="2276872"/>
            <a:ext cx="165618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MODEL</a:t>
            </a:r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6660232" y="2276872"/>
            <a:ext cx="1656184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RESULTS</a:t>
            </a:r>
            <a:endParaRPr lang="es-ES" dirty="0"/>
          </a:p>
        </p:txBody>
      </p:sp>
      <p:cxnSp>
        <p:nvCxnSpPr>
          <p:cNvPr id="6" name="5 Conector recto de flecha"/>
          <p:cNvCxnSpPr>
            <a:stCxn id="4" idx="3"/>
            <a:endCxn id="7" idx="1"/>
          </p:cNvCxnSpPr>
          <p:nvPr/>
        </p:nvCxnSpPr>
        <p:spPr>
          <a:xfrm>
            <a:off x="2483768" y="2852936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>
            <a:stCxn id="7" idx="3"/>
            <a:endCxn id="8" idx="1"/>
          </p:cNvCxnSpPr>
          <p:nvPr/>
        </p:nvCxnSpPr>
        <p:spPr>
          <a:xfrm>
            <a:off x="5364088" y="2852936"/>
            <a:ext cx="12961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683568" y="3555013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400" dirty="0" err="1" smtClean="0"/>
              <a:t>Observations</a:t>
            </a:r>
            <a:endParaRPr lang="es-ES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smtClean="0"/>
              <a:t>Data </a:t>
            </a:r>
            <a:r>
              <a:rPr lang="es-ES" sz="1400" dirty="0" err="1" smtClean="0"/>
              <a:t>from</a:t>
            </a:r>
            <a:r>
              <a:rPr lang="es-ES" sz="1400" dirty="0" smtClean="0"/>
              <a:t> </a:t>
            </a:r>
            <a:r>
              <a:rPr lang="es-ES" sz="1400" dirty="0" err="1" smtClean="0"/>
              <a:t>other</a:t>
            </a:r>
            <a:r>
              <a:rPr lang="es-ES" sz="1400" dirty="0" smtClean="0"/>
              <a:t> </a:t>
            </a:r>
            <a:r>
              <a:rPr lang="es-ES" sz="1400" dirty="0" err="1" smtClean="0"/>
              <a:t>models</a:t>
            </a:r>
            <a:endParaRPr lang="es-ES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 smtClean="0"/>
              <a:t>Empty</a:t>
            </a:r>
            <a:endParaRPr lang="es-ES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3563888" y="3555013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400" dirty="0" smtClean="0"/>
              <a:t>A </a:t>
            </a:r>
            <a:r>
              <a:rPr lang="es-ES" sz="1400" dirty="0" err="1" smtClean="0"/>
              <a:t>collection</a:t>
            </a:r>
            <a:r>
              <a:rPr lang="es-ES" sz="1400" dirty="0" smtClean="0"/>
              <a:t> of </a:t>
            </a:r>
            <a:r>
              <a:rPr lang="es-ES" sz="1400" dirty="0" err="1" smtClean="0"/>
              <a:t>codes</a:t>
            </a:r>
            <a:endParaRPr lang="es-ES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6516216" y="3553852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400" dirty="0" err="1" smtClean="0"/>
              <a:t>Binary</a:t>
            </a:r>
            <a:r>
              <a:rPr lang="es-ES" sz="1400" dirty="0" smtClean="0"/>
              <a:t> data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 smtClean="0"/>
              <a:t>Maps</a:t>
            </a:r>
            <a:endParaRPr lang="es-ES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 smtClean="0"/>
              <a:t>Plots</a:t>
            </a:r>
            <a:r>
              <a:rPr lang="es-ES" sz="1400" dirty="0" smtClean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smtClean="0"/>
              <a:t>Text files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8652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12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Why</a:t>
            </a:r>
            <a:r>
              <a:rPr lang="es-ES" dirty="0" smtClean="0"/>
              <a:t> HPC?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HPC: High Performance Computing</a:t>
            </a:r>
          </a:p>
          <a:p>
            <a:endParaRPr lang="es-ES" dirty="0"/>
          </a:p>
          <a:p>
            <a:r>
              <a:rPr lang="es-ES" u="sng" dirty="0" err="1" smtClean="0"/>
              <a:t>Definition</a:t>
            </a:r>
            <a:r>
              <a:rPr lang="es-ES" dirty="0" smtClean="0"/>
              <a:t>: </a:t>
            </a:r>
            <a:r>
              <a:rPr lang="en-US" i="1" dirty="0"/>
              <a:t>High-performance computing (HPC) is the use of parallel processing for running advanced application programs efficiently, reliably and quickly</a:t>
            </a:r>
            <a:r>
              <a:rPr lang="en-US" i="1" dirty="0" smtClean="0"/>
              <a:t>.*</a:t>
            </a:r>
          </a:p>
          <a:p>
            <a:endParaRPr lang="en-US" i="1" dirty="0"/>
          </a:p>
          <a:p>
            <a:r>
              <a:rPr lang="en-US" dirty="0" smtClean="0"/>
              <a:t>We need HPC to calculate the operations inside the models</a:t>
            </a:r>
            <a:endParaRPr lang="es-ES" dirty="0"/>
          </a:p>
        </p:txBody>
      </p:sp>
      <p:sp>
        <p:nvSpPr>
          <p:cNvPr id="3" name="2 Rectángulo"/>
          <p:cNvSpPr/>
          <p:nvPr/>
        </p:nvSpPr>
        <p:spPr>
          <a:xfrm>
            <a:off x="2339752" y="6487452"/>
            <a:ext cx="58143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050" i="1" dirty="0" smtClean="0"/>
              <a:t>* http</a:t>
            </a:r>
            <a:r>
              <a:rPr lang="es-ES" sz="1050" i="1" dirty="0"/>
              <a:t>://searchenterpriselinux.techtarget.com/definition/high-performance-computing</a:t>
            </a:r>
          </a:p>
        </p:txBody>
      </p:sp>
    </p:spTree>
    <p:extLst>
      <p:ext uri="{BB962C8B-B14F-4D97-AF65-F5344CB8AC3E}">
        <p14:creationId xmlns:p14="http://schemas.microsoft.com/office/powerpoint/2010/main" val="332778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Introduction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4400" dirty="0" smtClean="0"/>
              <a:t>HPC </a:t>
            </a:r>
            <a:r>
              <a:rPr lang="es-ES" sz="4400" dirty="0" err="1" smtClean="0"/>
              <a:t>environment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err="1" smtClean="0"/>
              <a:t>models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Basic </a:t>
            </a:r>
            <a:r>
              <a:rPr lang="es-ES" dirty="0" err="1"/>
              <a:t>visualization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308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14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 a </a:t>
            </a:r>
            <a:r>
              <a:rPr lang="es-ES" dirty="0" err="1" smtClean="0"/>
              <a:t>Supercomputer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err="1"/>
              <a:t>Processors</a:t>
            </a:r>
            <a:r>
              <a:rPr lang="es-ES" dirty="0"/>
              <a:t>, </a:t>
            </a:r>
            <a:r>
              <a:rPr lang="es-ES" dirty="0" err="1"/>
              <a:t>Blades</a:t>
            </a:r>
            <a:r>
              <a:rPr lang="es-ES" dirty="0"/>
              <a:t>, </a:t>
            </a:r>
            <a:r>
              <a:rPr lang="es-ES" dirty="0" err="1"/>
              <a:t>BladeCenters</a:t>
            </a:r>
            <a:r>
              <a:rPr lang="es-ES" dirty="0"/>
              <a:t> and </a:t>
            </a:r>
            <a:r>
              <a:rPr lang="es-ES" dirty="0" smtClean="0"/>
              <a:t>Racks &amp; </a:t>
            </a:r>
            <a:r>
              <a:rPr lang="es-ES" dirty="0" err="1" smtClean="0"/>
              <a:t>network</a:t>
            </a:r>
            <a:endParaRPr lang="es-ES" dirty="0" smtClean="0"/>
          </a:p>
          <a:p>
            <a:endParaRPr lang="es-ES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368502"/>
            <a:ext cx="4619625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4" descr="IMG_15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2725" y="4139902"/>
            <a:ext cx="3556000" cy="23717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30102"/>
            <a:ext cx="1150938" cy="98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49102"/>
            <a:ext cx="3343275" cy="213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472902"/>
            <a:ext cx="4021138" cy="22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304800" y="3140968"/>
            <a:ext cx="882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CORE</a:t>
            </a:r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1939002" y="3843317"/>
            <a:ext cx="2113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PROCCESSOR</a:t>
            </a:r>
            <a:endParaRPr lang="es-ES" dirty="0"/>
          </a:p>
        </p:txBody>
      </p:sp>
      <p:sp>
        <p:nvSpPr>
          <p:cNvPr id="18" name="CuadroTexto 17"/>
          <p:cNvSpPr txBox="1"/>
          <p:nvPr/>
        </p:nvSpPr>
        <p:spPr>
          <a:xfrm>
            <a:off x="6444208" y="3716040"/>
            <a:ext cx="1067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BLADE</a:t>
            </a:r>
            <a:endParaRPr lang="es-ES" dirty="0"/>
          </a:p>
        </p:txBody>
      </p:sp>
      <p:sp>
        <p:nvSpPr>
          <p:cNvPr id="19" name="CuadroTexto 18"/>
          <p:cNvSpPr txBox="1"/>
          <p:nvPr/>
        </p:nvSpPr>
        <p:spPr>
          <a:xfrm>
            <a:off x="3431083" y="6182657"/>
            <a:ext cx="1587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BLADE</a:t>
            </a:r>
          </a:p>
          <a:p>
            <a:pPr algn="ctr"/>
            <a:r>
              <a:rPr lang="es-ES" dirty="0" smtClean="0"/>
              <a:t>CENTER</a:t>
            </a:r>
            <a:endParaRPr lang="es-ES" dirty="0"/>
          </a:p>
        </p:txBody>
      </p:sp>
      <p:sp>
        <p:nvSpPr>
          <p:cNvPr id="20" name="CuadroTexto 19"/>
          <p:cNvSpPr txBox="1"/>
          <p:nvPr/>
        </p:nvSpPr>
        <p:spPr>
          <a:xfrm>
            <a:off x="7418492" y="6194640"/>
            <a:ext cx="1587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RACKS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4453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a </a:t>
            </a:r>
            <a:r>
              <a:rPr lang="es-ES" dirty="0" err="1" smtClean="0"/>
              <a:t>Supercomputer</a:t>
            </a:r>
            <a:r>
              <a:rPr lang="es-ES" dirty="0" smtClean="0"/>
              <a:t>?</a:t>
            </a:r>
            <a:endParaRPr lang="es-ES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1857375"/>
            <a:ext cx="6191250" cy="3143250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072712"/>
            <a:ext cx="3518492" cy="44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44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16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Mare </a:t>
            </a:r>
            <a:r>
              <a:rPr lang="es-ES" dirty="0" err="1" smtClean="0"/>
              <a:t>Nostrum</a:t>
            </a:r>
            <a:r>
              <a:rPr lang="es-ES" dirty="0" smtClean="0"/>
              <a:t> 3</a:t>
            </a:r>
            <a:endParaRPr lang="es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00" y="1179462"/>
            <a:ext cx="7200000" cy="4788000"/>
          </a:xfrm>
        </p:spPr>
      </p:pic>
    </p:spTree>
    <p:extLst>
      <p:ext uri="{BB962C8B-B14F-4D97-AF65-F5344CB8AC3E}">
        <p14:creationId xmlns:p14="http://schemas.microsoft.com/office/powerpoint/2010/main" val="10884926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17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Mare </a:t>
            </a:r>
            <a:r>
              <a:rPr lang="es-ES" dirty="0" err="1" smtClean="0"/>
              <a:t>Nostrum</a:t>
            </a:r>
            <a:r>
              <a:rPr lang="es-ES" dirty="0" smtClean="0"/>
              <a:t> 3</a:t>
            </a:r>
            <a:endParaRPr lang="es-ES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721" y="981075"/>
            <a:ext cx="5634558" cy="5184775"/>
          </a:xfrm>
        </p:spPr>
      </p:pic>
    </p:spTree>
    <p:extLst>
      <p:ext uri="{BB962C8B-B14F-4D97-AF65-F5344CB8AC3E}">
        <p14:creationId xmlns:p14="http://schemas.microsoft.com/office/powerpoint/2010/main" val="87113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18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HPC </a:t>
            </a:r>
            <a:r>
              <a:rPr lang="es-ES" dirty="0" err="1"/>
              <a:t>systems</a:t>
            </a:r>
            <a:r>
              <a:rPr lang="es-ES" dirty="0"/>
              <a:t> </a:t>
            </a:r>
            <a:r>
              <a:rPr lang="es-ES" dirty="0" err="1"/>
              <a:t>evolution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472608"/>
          </a:xfrm>
        </p:spPr>
        <p:txBody>
          <a:bodyPr>
            <a:normAutofit fontScale="85000" lnSpcReduction="20000"/>
          </a:bodyPr>
          <a:lstStyle/>
          <a:p>
            <a:r>
              <a:rPr lang="es-ES" dirty="0" smtClean="0"/>
              <a:t>Vector </a:t>
            </a:r>
            <a:r>
              <a:rPr lang="es-ES" dirty="0" err="1"/>
              <a:t>Processors</a:t>
            </a:r>
            <a:endParaRPr lang="es-ES" dirty="0"/>
          </a:p>
          <a:p>
            <a:pPr lvl="1"/>
            <a:r>
              <a:rPr lang="es-ES" dirty="0" smtClean="0"/>
              <a:t>Cray-1</a:t>
            </a:r>
            <a:endParaRPr lang="es-ES" dirty="0"/>
          </a:p>
          <a:p>
            <a:r>
              <a:rPr lang="es-ES" dirty="0" smtClean="0"/>
              <a:t>SIMD</a:t>
            </a:r>
            <a:r>
              <a:rPr lang="es-ES" dirty="0"/>
              <a:t>, </a:t>
            </a:r>
            <a:r>
              <a:rPr lang="es-ES" dirty="0" err="1"/>
              <a:t>Array</a:t>
            </a:r>
            <a:r>
              <a:rPr lang="es-ES" dirty="0"/>
              <a:t> </a:t>
            </a:r>
            <a:r>
              <a:rPr lang="es-ES" dirty="0" err="1"/>
              <a:t>Processors</a:t>
            </a:r>
            <a:endParaRPr lang="es-ES" dirty="0"/>
          </a:p>
          <a:p>
            <a:pPr lvl="1"/>
            <a:r>
              <a:rPr lang="es-ES" dirty="0" err="1" smtClean="0"/>
              <a:t>Goodyear</a:t>
            </a:r>
            <a:r>
              <a:rPr lang="es-ES" dirty="0" smtClean="0"/>
              <a:t> </a:t>
            </a:r>
            <a:r>
              <a:rPr lang="es-ES" dirty="0"/>
              <a:t>MPP, </a:t>
            </a:r>
            <a:r>
              <a:rPr lang="es-ES" dirty="0" err="1"/>
              <a:t>MasPar</a:t>
            </a:r>
            <a:r>
              <a:rPr lang="es-ES" dirty="0"/>
              <a:t> 1 &amp; 2, TMC CM-2</a:t>
            </a:r>
          </a:p>
          <a:p>
            <a:r>
              <a:rPr lang="es-ES" dirty="0" err="1" smtClean="0"/>
              <a:t>Parallel</a:t>
            </a:r>
            <a:r>
              <a:rPr lang="es-ES" dirty="0" smtClean="0"/>
              <a:t> </a:t>
            </a:r>
            <a:r>
              <a:rPr lang="es-ES" dirty="0"/>
              <a:t>Vector </a:t>
            </a:r>
            <a:r>
              <a:rPr lang="es-ES" dirty="0" err="1"/>
              <a:t>Processors</a:t>
            </a:r>
            <a:r>
              <a:rPr lang="es-ES" dirty="0"/>
              <a:t> (PVP)</a:t>
            </a:r>
          </a:p>
          <a:p>
            <a:pPr lvl="1"/>
            <a:r>
              <a:rPr lang="es-ES" dirty="0" err="1" smtClean="0"/>
              <a:t>Cray</a:t>
            </a:r>
            <a:r>
              <a:rPr lang="es-ES" dirty="0" smtClean="0"/>
              <a:t> </a:t>
            </a:r>
            <a:r>
              <a:rPr lang="es-ES" dirty="0"/>
              <a:t>XMP, YMP, C90 NEC </a:t>
            </a:r>
            <a:r>
              <a:rPr lang="es-ES" dirty="0" err="1"/>
              <a:t>Earth</a:t>
            </a:r>
            <a:r>
              <a:rPr lang="es-ES" dirty="0"/>
              <a:t> Simulator, SX-6</a:t>
            </a:r>
          </a:p>
          <a:p>
            <a:r>
              <a:rPr lang="es-ES" dirty="0" err="1" smtClean="0"/>
              <a:t>Massively</a:t>
            </a:r>
            <a:r>
              <a:rPr lang="es-ES" dirty="0" smtClean="0"/>
              <a:t> </a:t>
            </a:r>
            <a:r>
              <a:rPr lang="es-ES" dirty="0" err="1"/>
              <a:t>Parallel</a:t>
            </a:r>
            <a:r>
              <a:rPr lang="es-ES" dirty="0"/>
              <a:t> </a:t>
            </a:r>
            <a:r>
              <a:rPr lang="es-ES" dirty="0" err="1"/>
              <a:t>Processors</a:t>
            </a:r>
            <a:r>
              <a:rPr lang="es-ES" dirty="0"/>
              <a:t> (MPP)</a:t>
            </a:r>
          </a:p>
          <a:p>
            <a:pPr lvl="1"/>
            <a:r>
              <a:rPr lang="es-ES" dirty="0" err="1" smtClean="0"/>
              <a:t>Cray</a:t>
            </a:r>
            <a:r>
              <a:rPr lang="es-ES" dirty="0" smtClean="0"/>
              <a:t> </a:t>
            </a:r>
            <a:r>
              <a:rPr lang="es-ES" dirty="0"/>
              <a:t>T3D, T3E, TMC CM-5, Blue Gene/L</a:t>
            </a:r>
          </a:p>
          <a:p>
            <a:r>
              <a:rPr lang="es-ES" dirty="0" err="1" smtClean="0"/>
              <a:t>Commodity</a:t>
            </a:r>
            <a:r>
              <a:rPr lang="es-ES" dirty="0" smtClean="0"/>
              <a:t> </a:t>
            </a:r>
            <a:r>
              <a:rPr lang="es-ES" dirty="0" err="1"/>
              <a:t>Clusters</a:t>
            </a:r>
            <a:endParaRPr lang="es-ES" dirty="0"/>
          </a:p>
          <a:p>
            <a:pPr lvl="1"/>
            <a:r>
              <a:rPr lang="es-ES" dirty="0" err="1" smtClean="0"/>
              <a:t>Beowulf-class</a:t>
            </a:r>
            <a:r>
              <a:rPr lang="es-ES" dirty="0" smtClean="0"/>
              <a:t> </a:t>
            </a:r>
            <a:r>
              <a:rPr lang="es-ES" dirty="0"/>
              <a:t>PC/Linux </a:t>
            </a:r>
            <a:r>
              <a:rPr lang="es-ES" dirty="0" err="1"/>
              <a:t>clusters</a:t>
            </a:r>
            <a:endParaRPr lang="es-ES" dirty="0"/>
          </a:p>
          <a:p>
            <a:pPr lvl="1"/>
            <a:r>
              <a:rPr lang="es-ES" dirty="0" err="1" smtClean="0"/>
              <a:t>Constellations</a:t>
            </a:r>
            <a:endParaRPr lang="es-ES" dirty="0"/>
          </a:p>
          <a:p>
            <a:r>
              <a:rPr lang="es-ES" dirty="0" err="1" smtClean="0"/>
              <a:t>Distributed</a:t>
            </a:r>
            <a:r>
              <a:rPr lang="es-ES" dirty="0" smtClean="0"/>
              <a:t> </a:t>
            </a:r>
            <a:r>
              <a:rPr lang="es-ES" dirty="0" err="1"/>
              <a:t>Shared</a:t>
            </a:r>
            <a:r>
              <a:rPr lang="es-ES" dirty="0"/>
              <a:t> </a:t>
            </a:r>
            <a:r>
              <a:rPr lang="es-ES" dirty="0" err="1"/>
              <a:t>Memory</a:t>
            </a:r>
            <a:r>
              <a:rPr lang="es-ES" dirty="0"/>
              <a:t> (DSM)</a:t>
            </a:r>
          </a:p>
          <a:p>
            <a:pPr lvl="1"/>
            <a:r>
              <a:rPr lang="es-ES" dirty="0" smtClean="0"/>
              <a:t>SGI </a:t>
            </a:r>
            <a:r>
              <a:rPr lang="es-ES" dirty="0" err="1"/>
              <a:t>Origin</a:t>
            </a:r>
            <a:endParaRPr lang="es-ES" dirty="0"/>
          </a:p>
          <a:p>
            <a:pPr lvl="1"/>
            <a:r>
              <a:rPr lang="es-ES" dirty="0" smtClean="0"/>
              <a:t>HP </a:t>
            </a:r>
            <a:r>
              <a:rPr lang="es-ES" dirty="0" err="1"/>
              <a:t>Superdome</a:t>
            </a:r>
            <a:endParaRPr lang="es-ES" dirty="0"/>
          </a:p>
          <a:p>
            <a:r>
              <a:rPr lang="es-ES" dirty="0" err="1" smtClean="0"/>
              <a:t>Hybrid</a:t>
            </a:r>
            <a:r>
              <a:rPr lang="es-ES" dirty="0" smtClean="0"/>
              <a:t> </a:t>
            </a:r>
            <a:r>
              <a:rPr lang="es-ES" dirty="0"/>
              <a:t>HPC </a:t>
            </a:r>
            <a:r>
              <a:rPr lang="es-ES" dirty="0" err="1"/>
              <a:t>Systems</a:t>
            </a:r>
            <a:endParaRPr lang="es-ES" dirty="0"/>
          </a:p>
          <a:p>
            <a:pPr lvl="1"/>
            <a:r>
              <a:rPr lang="es-ES" dirty="0" err="1" smtClean="0"/>
              <a:t>Roadrunner</a:t>
            </a:r>
            <a:endParaRPr lang="es-ES" dirty="0"/>
          </a:p>
          <a:p>
            <a:pPr lvl="1"/>
            <a:r>
              <a:rPr lang="es-ES" dirty="0" err="1" smtClean="0"/>
              <a:t>Chinese</a:t>
            </a:r>
            <a:r>
              <a:rPr lang="es-ES" dirty="0" smtClean="0"/>
              <a:t> </a:t>
            </a:r>
            <a:r>
              <a:rPr lang="es-ES" dirty="0"/>
              <a:t>Tianhe-1A </a:t>
            </a:r>
            <a:r>
              <a:rPr lang="es-ES" dirty="0" err="1"/>
              <a:t>system</a:t>
            </a:r>
            <a:endParaRPr lang="es-ES" dirty="0"/>
          </a:p>
          <a:p>
            <a:pPr lvl="1"/>
            <a:r>
              <a:rPr lang="es-ES" dirty="0" smtClean="0"/>
              <a:t>GPGPU </a:t>
            </a:r>
            <a:r>
              <a:rPr lang="es-ES" dirty="0" err="1" smtClean="0"/>
              <a:t>systems</a:t>
            </a:r>
            <a:endParaRPr lang="es-ES" dirty="0" smtClean="0"/>
          </a:p>
          <a:p>
            <a:pPr lvl="1"/>
            <a:r>
              <a:rPr lang="es-ES" dirty="0" err="1" smtClean="0"/>
              <a:t>Accelerators</a:t>
            </a:r>
            <a:endParaRPr lang="es-ES" dirty="0"/>
          </a:p>
        </p:txBody>
      </p:sp>
      <p:sp>
        <p:nvSpPr>
          <p:cNvPr id="3" name="2 Flecha abajo"/>
          <p:cNvSpPr/>
          <p:nvPr/>
        </p:nvSpPr>
        <p:spPr>
          <a:xfrm>
            <a:off x="6084168" y="1054282"/>
            <a:ext cx="525528" cy="51125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CuadroTexto"/>
          <p:cNvSpPr txBox="1"/>
          <p:nvPr/>
        </p:nvSpPr>
        <p:spPr>
          <a:xfrm>
            <a:off x="6516216" y="3286725"/>
            <a:ext cx="2539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smtClean="0"/>
              <a:t>MORE CALCULATION</a:t>
            </a:r>
          </a:p>
          <a:p>
            <a:pPr algn="ctr"/>
            <a:r>
              <a:rPr lang="es-ES" dirty="0" smtClean="0"/>
              <a:t>POWER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3331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8" name="Line 2"/>
          <p:cNvSpPr>
            <a:spLocks noChangeShapeType="1"/>
          </p:cNvSpPr>
          <p:nvPr/>
        </p:nvSpPr>
        <p:spPr bwMode="auto">
          <a:xfrm>
            <a:off x="179388" y="3868614"/>
            <a:ext cx="88566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26020" name="Line 4"/>
          <p:cNvSpPr>
            <a:spLocks noChangeShapeType="1"/>
          </p:cNvSpPr>
          <p:nvPr/>
        </p:nvSpPr>
        <p:spPr bwMode="auto">
          <a:xfrm>
            <a:off x="314325" y="1692945"/>
            <a:ext cx="86296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726021" name="Picture 5" descr="cray_1_1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8" y="954758"/>
            <a:ext cx="1171575" cy="140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6022" name="Picture 6" descr="x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25" y="937295"/>
            <a:ext cx="1412875" cy="141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6023" name="Picture 7" descr="crayy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163" y="923008"/>
            <a:ext cx="1454150" cy="145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6024" name="Picture 8" descr="c90_s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88" y="923008"/>
            <a:ext cx="1439862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6025" name="Picture 9" descr="t3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763" y="908720"/>
            <a:ext cx="1425575" cy="142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6026" name="Picture 10" descr="VPP700_smal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3298701"/>
            <a:ext cx="1885950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6027" name="Picture 11" descr="VPP50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3295526"/>
            <a:ext cx="1965325" cy="141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6028" name="Picture 12" descr="IBM_cluster_front_3_20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3278064"/>
            <a:ext cx="1866900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6029" name="Picture 13" descr="IBM_POWER5_cluste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38" y="3284984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6030" name="Text Box 14"/>
          <p:cNvSpPr txBox="1">
            <a:spLocks noChangeArrowheads="1"/>
          </p:cNvSpPr>
          <p:nvPr/>
        </p:nvSpPr>
        <p:spPr bwMode="auto">
          <a:xfrm>
            <a:off x="631825" y="2464470"/>
            <a:ext cx="1082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/>
              <a:t>1979: Cray 1-A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1 cpu (80 MHz) 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Peak 160Mf</a:t>
            </a:r>
          </a:p>
        </p:txBody>
      </p:sp>
      <p:sp>
        <p:nvSpPr>
          <p:cNvPr id="726031" name="Text Box 15"/>
          <p:cNvSpPr txBox="1">
            <a:spLocks noChangeArrowheads="1"/>
          </p:cNvSpPr>
          <p:nvPr/>
        </p:nvSpPr>
        <p:spPr bwMode="auto">
          <a:xfrm>
            <a:off x="2206625" y="2510508"/>
            <a:ext cx="13112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/>
              <a:t>1986: Cray XMP-48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4 cpu (112 MHz) 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Peak 880Mf</a:t>
            </a:r>
          </a:p>
        </p:txBody>
      </p:sp>
      <p:sp>
        <p:nvSpPr>
          <p:cNvPr id="726032" name="Text Box 16"/>
          <p:cNvSpPr txBox="1">
            <a:spLocks noChangeArrowheads="1"/>
          </p:cNvSpPr>
          <p:nvPr/>
        </p:nvSpPr>
        <p:spPr bwMode="auto">
          <a:xfrm>
            <a:off x="3830638" y="2508920"/>
            <a:ext cx="1387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/>
              <a:t>1990: Cray Y-MP 8/8-64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8 cpu (166 MHz) </a:t>
            </a:r>
          </a:p>
          <a:p>
            <a:pPr algn="l">
              <a:spcBef>
                <a:spcPct val="50000"/>
              </a:spcBef>
            </a:pPr>
            <a:endParaRPr lang="en-GB" sz="1000"/>
          </a:p>
        </p:txBody>
      </p:sp>
      <p:sp>
        <p:nvSpPr>
          <p:cNvPr id="726033" name="Text Box 17"/>
          <p:cNvSpPr txBox="1">
            <a:spLocks noChangeArrowheads="1"/>
          </p:cNvSpPr>
          <p:nvPr/>
        </p:nvSpPr>
        <p:spPr bwMode="auto">
          <a:xfrm>
            <a:off x="5487988" y="2551783"/>
            <a:ext cx="1082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/>
              <a:t>1992: Cray C90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16 cpu 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Peak 16 Gf</a:t>
            </a:r>
          </a:p>
        </p:txBody>
      </p:sp>
      <p:sp>
        <p:nvSpPr>
          <p:cNvPr id="726034" name="Text Box 18"/>
          <p:cNvSpPr txBox="1">
            <a:spLocks noChangeArrowheads="1"/>
          </p:cNvSpPr>
          <p:nvPr/>
        </p:nvSpPr>
        <p:spPr bwMode="auto">
          <a:xfrm>
            <a:off x="7299325" y="2518445"/>
            <a:ext cx="1082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/>
              <a:t>1994: Cray T3D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128 cpu</a:t>
            </a:r>
          </a:p>
          <a:p>
            <a:pPr algn="l">
              <a:spcBef>
                <a:spcPct val="50000"/>
              </a:spcBef>
            </a:pPr>
            <a:endParaRPr lang="en-GB" sz="1000"/>
          </a:p>
        </p:txBody>
      </p:sp>
      <p:sp>
        <p:nvSpPr>
          <p:cNvPr id="726035" name="Text Box 19"/>
          <p:cNvSpPr txBox="1">
            <a:spLocks noChangeArrowheads="1"/>
          </p:cNvSpPr>
          <p:nvPr/>
        </p:nvSpPr>
        <p:spPr bwMode="auto">
          <a:xfrm>
            <a:off x="557213" y="4817939"/>
            <a:ext cx="1625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/>
              <a:t>1996: Fujitsu VPP700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116 cpu 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Peak 255 Gf</a:t>
            </a:r>
          </a:p>
        </p:txBody>
      </p:sp>
      <p:sp>
        <p:nvSpPr>
          <p:cNvPr id="726036" name="Text Box 20"/>
          <p:cNvSpPr txBox="1">
            <a:spLocks noChangeArrowheads="1"/>
          </p:cNvSpPr>
          <p:nvPr/>
        </p:nvSpPr>
        <p:spPr bwMode="auto">
          <a:xfrm>
            <a:off x="2730500" y="4879851"/>
            <a:ext cx="1558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 dirty="0"/>
              <a:t>1999: Fujitsu VPP5000</a:t>
            </a:r>
          </a:p>
          <a:p>
            <a:pPr algn="l">
              <a:spcBef>
                <a:spcPct val="50000"/>
              </a:spcBef>
            </a:pPr>
            <a:r>
              <a:rPr lang="en-GB" sz="1000" dirty="0"/>
              <a:t>100 </a:t>
            </a:r>
            <a:r>
              <a:rPr lang="en-GB" sz="1000" dirty="0" err="1"/>
              <a:t>cpu</a:t>
            </a:r>
            <a:r>
              <a:rPr lang="en-GB" sz="1000" dirty="0"/>
              <a:t> (80 MHz) </a:t>
            </a:r>
          </a:p>
          <a:p>
            <a:pPr algn="l">
              <a:spcBef>
                <a:spcPct val="50000"/>
              </a:spcBef>
            </a:pPr>
            <a:r>
              <a:rPr lang="en-GB" sz="1000" dirty="0"/>
              <a:t>Peak 960Gf</a:t>
            </a:r>
          </a:p>
        </p:txBody>
      </p:sp>
      <p:sp>
        <p:nvSpPr>
          <p:cNvPr id="726037" name="Text Box 21"/>
          <p:cNvSpPr txBox="1">
            <a:spLocks noChangeArrowheads="1"/>
          </p:cNvSpPr>
          <p:nvPr/>
        </p:nvSpPr>
        <p:spPr bwMode="auto">
          <a:xfrm>
            <a:off x="4856163" y="4895726"/>
            <a:ext cx="1682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/>
              <a:t>2002: 2 IBM Cluster 1600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30 p690 SMP 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Upgrade: 70 p690+</a:t>
            </a:r>
          </a:p>
        </p:txBody>
      </p:sp>
      <p:sp>
        <p:nvSpPr>
          <p:cNvPr id="726038" name="Text Box 22"/>
          <p:cNvSpPr txBox="1">
            <a:spLocks noChangeArrowheads="1"/>
          </p:cNvSpPr>
          <p:nvPr/>
        </p:nvSpPr>
        <p:spPr bwMode="auto">
          <a:xfrm>
            <a:off x="7132638" y="4871914"/>
            <a:ext cx="15398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000"/>
              <a:t>2006: 2 IBM Cluster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310 p5-575</a:t>
            </a:r>
          </a:p>
          <a:p>
            <a:pPr algn="l">
              <a:spcBef>
                <a:spcPct val="50000"/>
              </a:spcBef>
            </a:pPr>
            <a:r>
              <a:rPr lang="en-GB" sz="1000"/>
              <a:t>Peak 38 Tf</a:t>
            </a:r>
          </a:p>
        </p:txBody>
      </p:sp>
      <p:sp>
        <p:nvSpPr>
          <p:cNvPr id="726041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185738" y="203200"/>
            <a:ext cx="5891212" cy="512763"/>
          </a:xfrm>
          <a:extLst/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 dirty="0"/>
              <a:t>ECMWF Supercomputer History</a:t>
            </a:r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3131840" y="6183981"/>
            <a:ext cx="3984923" cy="1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en-US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013" y="5676804"/>
            <a:ext cx="1620839" cy="107785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049" y="5676804"/>
            <a:ext cx="1384587" cy="1045363"/>
          </a:xfrm>
          <a:prstGeom prst="rect">
            <a:avLst/>
          </a:prstGeom>
        </p:spPr>
      </p:pic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1907704" y="5971346"/>
            <a:ext cx="121096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/>
              <a:t>2009: IBM </a:t>
            </a:r>
            <a:r>
              <a:rPr lang="en-GB" sz="1000" dirty="0"/>
              <a:t>Cluster </a:t>
            </a:r>
            <a:r>
              <a:rPr lang="en-GB" sz="1000" dirty="0" smtClean="0"/>
              <a:t>286 POWER6 p6-575 </a:t>
            </a:r>
            <a:r>
              <a:rPr lang="en-GB" sz="1000" dirty="0"/>
              <a:t>servers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7177459" y="5774068"/>
            <a:ext cx="1210965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/>
              <a:t>2012-2013</a:t>
            </a:r>
            <a:r>
              <a:rPr lang="en-GB" sz="1000" dirty="0"/>
              <a:t>: </a:t>
            </a:r>
            <a:r>
              <a:rPr lang="en-GB" sz="1000" dirty="0" smtClean="0"/>
              <a:t>IBM Cluster 768 </a:t>
            </a:r>
            <a:r>
              <a:rPr lang="en-GB" sz="1000" dirty="0"/>
              <a:t>POWER7-775 </a:t>
            </a:r>
            <a:r>
              <a:rPr lang="en-GB" sz="1000" dirty="0" smtClean="0"/>
              <a:t>servers</a:t>
            </a:r>
          </a:p>
          <a:p>
            <a:pPr>
              <a:spcBef>
                <a:spcPct val="50000"/>
              </a:spcBef>
            </a:pPr>
            <a:r>
              <a:rPr lang="en-GB" sz="1000" dirty="0" smtClean="0"/>
              <a:t>Peak 1.5 Pf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60916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CES – </a:t>
            </a:r>
            <a:r>
              <a:rPr lang="es-ES" dirty="0" err="1" smtClean="0"/>
              <a:t>Structure</a:t>
            </a:r>
            <a:r>
              <a:rPr lang="es-ES" dirty="0" smtClean="0"/>
              <a:t> and </a:t>
            </a:r>
            <a:r>
              <a:rPr lang="es-ES" dirty="0" err="1" smtClean="0"/>
              <a:t>Members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47260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Multidisciplinary </a:t>
            </a:r>
            <a:r>
              <a:rPr lang="en-US" dirty="0"/>
              <a:t>team with different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IT profiles</a:t>
            </a:r>
          </a:p>
          <a:p>
            <a:endParaRPr lang="en-US" dirty="0"/>
          </a:p>
          <a:p>
            <a:r>
              <a:rPr lang="en-US" dirty="0" smtClean="0"/>
              <a:t>Currently, 13 members</a:t>
            </a:r>
          </a:p>
          <a:p>
            <a:pPr lvl="1"/>
            <a:r>
              <a:rPr lang="en-US" dirty="0" smtClean="0"/>
              <a:t>2 Managers</a:t>
            </a:r>
          </a:p>
          <a:p>
            <a:pPr lvl="1"/>
            <a:r>
              <a:rPr lang="en-US" dirty="0" smtClean="0"/>
              <a:t>8 engineers</a:t>
            </a:r>
          </a:p>
          <a:p>
            <a:pPr lvl="1"/>
            <a:r>
              <a:rPr lang="en-US" dirty="0" smtClean="0"/>
              <a:t>1 PhD</a:t>
            </a:r>
          </a:p>
          <a:p>
            <a:pPr lvl="1"/>
            <a:r>
              <a:rPr lang="en-US" dirty="0" smtClean="0"/>
              <a:t>1 </a:t>
            </a:r>
            <a:r>
              <a:rPr lang="en-US" dirty="0"/>
              <a:t>PhD </a:t>
            </a:r>
            <a:r>
              <a:rPr lang="en-US" dirty="0" smtClean="0"/>
              <a:t>student</a:t>
            </a:r>
            <a:endParaRPr lang="en-US" dirty="0"/>
          </a:p>
          <a:p>
            <a:pPr lvl="1"/>
            <a:r>
              <a:rPr lang="en-US" dirty="0" smtClean="0"/>
              <a:t>1 Master student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 smtClean="0"/>
              <a:t>Foster internal BSC interdepartmental collaboration, specially Computer Science to apply their research</a:t>
            </a:r>
          </a:p>
          <a:p>
            <a:endParaRPr lang="en-US" dirty="0"/>
          </a:p>
          <a:p>
            <a:r>
              <a:rPr lang="en-US" dirty="0" smtClean="0"/>
              <a:t>Develop a constant collaboration with UAB and UPC computer science schools to recruit students to join the team</a:t>
            </a:r>
          </a:p>
          <a:p>
            <a:pPr marL="457200" lvl="1" indent="0">
              <a:buNone/>
            </a:pPr>
            <a:endParaRPr lang="es-E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836712"/>
            <a:ext cx="3645024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29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41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185738" y="203200"/>
            <a:ext cx="5891212" cy="512763"/>
          </a:xfrm>
          <a:extLst/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 dirty="0"/>
              <a:t>ECMWF Supercomputer History</a:t>
            </a:r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2128579" y="1631921"/>
            <a:ext cx="3984923" cy="1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en-US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24744"/>
            <a:ext cx="1620839" cy="107785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788" y="1124744"/>
            <a:ext cx="1384587" cy="1045363"/>
          </a:xfrm>
          <a:prstGeom prst="rect">
            <a:avLst/>
          </a:prstGeom>
        </p:spPr>
      </p:pic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904443" y="1419286"/>
            <a:ext cx="121096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/>
              <a:t>2009: IBM </a:t>
            </a:r>
            <a:r>
              <a:rPr lang="en-GB" sz="1000" dirty="0"/>
              <a:t>Cluster </a:t>
            </a:r>
            <a:r>
              <a:rPr lang="en-GB" sz="1000" dirty="0" smtClean="0"/>
              <a:t>286 POWER6 p6-575 </a:t>
            </a:r>
            <a:r>
              <a:rPr lang="en-GB" sz="1000" dirty="0"/>
              <a:t>servers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6174198" y="1222008"/>
            <a:ext cx="1210965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/>
              <a:t>2012-2013</a:t>
            </a:r>
            <a:r>
              <a:rPr lang="en-GB" sz="1000" dirty="0"/>
              <a:t>: </a:t>
            </a:r>
            <a:r>
              <a:rPr lang="en-GB" sz="1000" dirty="0" smtClean="0"/>
              <a:t>IBM Cluster 768 </a:t>
            </a:r>
            <a:r>
              <a:rPr lang="en-GB" sz="1000" dirty="0"/>
              <a:t>POWER7-775 </a:t>
            </a:r>
            <a:r>
              <a:rPr lang="en-GB" sz="1000" dirty="0" smtClean="0"/>
              <a:t>servers</a:t>
            </a:r>
          </a:p>
          <a:p>
            <a:pPr>
              <a:spcBef>
                <a:spcPct val="50000"/>
              </a:spcBef>
            </a:pPr>
            <a:r>
              <a:rPr lang="en-GB" sz="1000" dirty="0" smtClean="0"/>
              <a:t>Peak 1.5 Pf</a:t>
            </a:r>
            <a:endParaRPr lang="en-GB" sz="1000" dirty="0"/>
          </a:p>
        </p:txBody>
      </p:sp>
      <p:sp>
        <p:nvSpPr>
          <p:cNvPr id="28" name="Line 2"/>
          <p:cNvSpPr>
            <a:spLocks noChangeShapeType="1"/>
          </p:cNvSpPr>
          <p:nvPr/>
        </p:nvSpPr>
        <p:spPr bwMode="auto">
          <a:xfrm>
            <a:off x="402865" y="4077073"/>
            <a:ext cx="848961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en-U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408" y="2506853"/>
            <a:ext cx="5183956" cy="3042982"/>
          </a:xfrm>
          <a:prstGeom prst="rect">
            <a:avLst/>
          </a:prstGeom>
        </p:spPr>
      </p:pic>
      <p:sp>
        <p:nvSpPr>
          <p:cNvPr id="30" name="Text Box 20"/>
          <p:cNvSpPr txBox="1">
            <a:spLocks noChangeArrowheads="1"/>
          </p:cNvSpPr>
          <p:nvPr/>
        </p:nvSpPr>
        <p:spPr bwMode="auto">
          <a:xfrm>
            <a:off x="2544688" y="5647295"/>
            <a:ext cx="440357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/>
              <a:t>2014: 2 Cray Machines</a:t>
            </a:r>
          </a:p>
          <a:p>
            <a:pPr>
              <a:spcBef>
                <a:spcPct val="50000"/>
              </a:spcBef>
            </a:pPr>
            <a:r>
              <a:rPr lang="en-GB" sz="1000" dirty="0"/>
              <a:t>84,120 cores - Intel E5-2697v2 “Ivy Bridge”</a:t>
            </a:r>
            <a:endParaRPr lang="en-GB" sz="1000" dirty="0" smtClean="0"/>
          </a:p>
          <a:p>
            <a:pPr>
              <a:spcBef>
                <a:spcPct val="50000"/>
              </a:spcBef>
            </a:pPr>
            <a:r>
              <a:rPr lang="en-GB" sz="1000" dirty="0" smtClean="0"/>
              <a:t>Peak 3.5 </a:t>
            </a:r>
            <a:r>
              <a:rPr lang="en-GB" sz="1000" dirty="0"/>
              <a:t>P</a:t>
            </a:r>
            <a:r>
              <a:rPr lang="en-GB" sz="1000" dirty="0" smtClean="0"/>
              <a:t>f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32003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21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Different</a:t>
            </a:r>
            <a:r>
              <a:rPr lang="es-ES" dirty="0" smtClean="0"/>
              <a:t> </a:t>
            </a:r>
            <a:r>
              <a:rPr lang="es-ES" dirty="0" err="1" smtClean="0"/>
              <a:t>Architectures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err="1"/>
              <a:t>Distributed</a:t>
            </a:r>
            <a:r>
              <a:rPr lang="es-ES" dirty="0"/>
              <a:t> </a:t>
            </a:r>
            <a:r>
              <a:rPr lang="es-ES" dirty="0" err="1" smtClean="0"/>
              <a:t>Memory</a:t>
            </a:r>
            <a:endParaRPr lang="es-ES" dirty="0" smtClean="0"/>
          </a:p>
          <a:p>
            <a:pPr lvl="1"/>
            <a:r>
              <a:rPr lang="es-ES" dirty="0" smtClean="0"/>
              <a:t>MPI, </a:t>
            </a:r>
            <a:r>
              <a:rPr lang="es-ES" dirty="0" err="1" smtClean="0"/>
              <a:t>OpenMP</a:t>
            </a:r>
            <a:endParaRPr lang="es-ES" dirty="0" smtClean="0"/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r>
              <a:rPr lang="es-ES" dirty="0" err="1" smtClean="0"/>
              <a:t>Shared</a:t>
            </a:r>
            <a:r>
              <a:rPr lang="es-ES" dirty="0" smtClean="0"/>
              <a:t> </a:t>
            </a:r>
            <a:r>
              <a:rPr lang="es-ES" dirty="0" err="1" smtClean="0"/>
              <a:t>Memory</a:t>
            </a:r>
            <a:endParaRPr lang="es-ES" dirty="0" smtClean="0"/>
          </a:p>
          <a:p>
            <a:pPr lvl="1"/>
            <a:r>
              <a:rPr lang="es-ES" dirty="0" err="1" smtClean="0"/>
              <a:t>OpenMP</a:t>
            </a:r>
            <a:endParaRPr lang="es-ES" dirty="0" smtClean="0"/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r>
              <a:rPr lang="es-ES" dirty="0" err="1" smtClean="0"/>
              <a:t>Accelerators</a:t>
            </a:r>
            <a:endParaRPr lang="es-ES" dirty="0" smtClean="0"/>
          </a:p>
          <a:p>
            <a:pPr lvl="1"/>
            <a:r>
              <a:rPr lang="es-ES" dirty="0" smtClean="0"/>
              <a:t>CUDA, </a:t>
            </a:r>
            <a:r>
              <a:rPr lang="es-ES" dirty="0" err="1" smtClean="0"/>
              <a:t>OpenGL</a:t>
            </a:r>
            <a:r>
              <a:rPr lang="es-ES" dirty="0" smtClean="0"/>
              <a:t>, </a:t>
            </a:r>
            <a:r>
              <a:rPr lang="es-ES" dirty="0" err="1" smtClean="0"/>
              <a:t>Cell</a:t>
            </a:r>
            <a:r>
              <a:rPr lang="es-ES" dirty="0" smtClean="0"/>
              <a:t>, </a:t>
            </a:r>
          </a:p>
          <a:p>
            <a:pPr marL="457200" lvl="1" indent="0">
              <a:buNone/>
            </a:pPr>
            <a:r>
              <a:rPr lang="es-ES" dirty="0" err="1" smtClean="0"/>
              <a:t>Xeon</a:t>
            </a:r>
            <a:r>
              <a:rPr lang="es-ES" dirty="0" smtClean="0"/>
              <a:t> </a:t>
            </a:r>
            <a:r>
              <a:rPr lang="es-ES" dirty="0" err="1" smtClean="0"/>
              <a:t>Phy</a:t>
            </a:r>
            <a:r>
              <a:rPr lang="es-ES" dirty="0" smtClean="0"/>
              <a:t>...</a:t>
            </a:r>
            <a:endParaRPr lang="es-ES" dirty="0"/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87"/>
          <a:stretch/>
        </p:blipFill>
        <p:spPr>
          <a:xfrm>
            <a:off x="4211960" y="2780928"/>
            <a:ext cx="4327024" cy="1473075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38" b="1"/>
          <a:stretch/>
        </p:blipFill>
        <p:spPr>
          <a:xfrm>
            <a:off x="4211960" y="908720"/>
            <a:ext cx="4327024" cy="155276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38" r="33176" b="1"/>
          <a:stretch/>
        </p:blipFill>
        <p:spPr>
          <a:xfrm>
            <a:off x="4211960" y="4972578"/>
            <a:ext cx="2891484" cy="1552766"/>
          </a:xfrm>
          <a:prstGeom prst="rect">
            <a:avLst/>
          </a:prstGeom>
        </p:spPr>
      </p:pic>
      <p:sp>
        <p:nvSpPr>
          <p:cNvPr id="4" name="3 Rectángulo redondeado"/>
          <p:cNvSpPr/>
          <p:nvPr/>
        </p:nvSpPr>
        <p:spPr>
          <a:xfrm>
            <a:off x="4355976" y="4581128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solidFill>
                  <a:schemeClr val="tx1">
                    <a:lumMod val="75000"/>
                  </a:schemeClr>
                </a:solidFill>
              </a:rPr>
              <a:t>GPU1</a:t>
            </a:r>
            <a:endParaRPr lang="es-ES" sz="1050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5263205" y="4581128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solidFill>
                  <a:schemeClr val="tx1">
                    <a:lumMod val="75000"/>
                  </a:schemeClr>
                </a:solidFill>
              </a:rPr>
              <a:t>GPU1</a:t>
            </a:r>
            <a:endParaRPr lang="es-ES" sz="1050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6156176" y="4581128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solidFill>
                  <a:schemeClr val="tx1">
                    <a:lumMod val="75000"/>
                  </a:schemeClr>
                </a:solidFill>
              </a:rPr>
              <a:t>GPU1</a:t>
            </a:r>
            <a:endParaRPr lang="es-ES" sz="1050" b="1" dirty="0">
              <a:solidFill>
                <a:schemeClr val="tx1">
                  <a:lumMod val="75000"/>
                </a:schemeClr>
              </a:solidFill>
            </a:endParaRPr>
          </a:p>
        </p:txBody>
      </p:sp>
      <p:cxnSp>
        <p:nvCxnSpPr>
          <p:cNvPr id="9" name="8 Conector recto de flecha"/>
          <p:cNvCxnSpPr/>
          <p:nvPr/>
        </p:nvCxnSpPr>
        <p:spPr>
          <a:xfrm>
            <a:off x="4706391" y="4912293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5608987" y="4907660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>
            <a:off x="6516216" y="4912293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3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22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Compiler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need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pass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dirty="0" smtClean="0"/>
              <a:t> </a:t>
            </a:r>
            <a:r>
              <a:rPr lang="es-ES" dirty="0" err="1" smtClean="0"/>
              <a:t>codes</a:t>
            </a:r>
            <a:r>
              <a:rPr lang="es-ES" dirty="0" smtClean="0"/>
              <a:t> </a:t>
            </a:r>
            <a:r>
              <a:rPr lang="es-ES" dirty="0" err="1" smtClean="0"/>
              <a:t>written</a:t>
            </a:r>
            <a:r>
              <a:rPr lang="es-ES" dirty="0" smtClean="0"/>
              <a:t> in </a:t>
            </a:r>
            <a:r>
              <a:rPr lang="es-ES" dirty="0" err="1" smtClean="0"/>
              <a:t>languages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understand</a:t>
            </a:r>
            <a:r>
              <a:rPr lang="es-ES" dirty="0" smtClean="0"/>
              <a:t> (Fortran, C, C++,…)</a:t>
            </a:r>
          </a:p>
          <a:p>
            <a:r>
              <a:rPr lang="es-ES" dirty="0" smtClean="0"/>
              <a:t>In a </a:t>
            </a:r>
            <a:r>
              <a:rPr lang="es-ES" dirty="0" err="1" smtClean="0"/>
              <a:t>code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machine can </a:t>
            </a:r>
            <a:r>
              <a:rPr lang="es-ES" dirty="0" err="1" smtClean="0"/>
              <a:t>understand</a:t>
            </a:r>
            <a:r>
              <a:rPr lang="es-ES" dirty="0" smtClean="0"/>
              <a:t>.</a:t>
            </a:r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  <a:p>
            <a:r>
              <a:rPr lang="es-ES" dirty="0" err="1" smtClean="0"/>
              <a:t>Each</a:t>
            </a:r>
            <a:r>
              <a:rPr lang="es-ES" dirty="0" smtClean="0"/>
              <a:t> final </a:t>
            </a:r>
            <a:r>
              <a:rPr lang="es-ES" dirty="0" err="1" smtClean="0"/>
              <a:t>executable</a:t>
            </a:r>
            <a:r>
              <a:rPr lang="es-ES" dirty="0" smtClean="0"/>
              <a:t>, </a:t>
            </a:r>
            <a:r>
              <a:rPr lang="es-ES" dirty="0" err="1" smtClean="0"/>
              <a:t>will</a:t>
            </a:r>
            <a:r>
              <a:rPr lang="es-ES" dirty="0" smtClean="0"/>
              <a:t> be </a:t>
            </a:r>
            <a:r>
              <a:rPr lang="es-ES" dirty="0" err="1" smtClean="0"/>
              <a:t>different</a:t>
            </a:r>
            <a:r>
              <a:rPr lang="es-ES" dirty="0" smtClean="0"/>
              <a:t> in </a:t>
            </a:r>
            <a:r>
              <a:rPr lang="es-ES" dirty="0" err="1" smtClean="0"/>
              <a:t>each</a:t>
            </a:r>
            <a:r>
              <a:rPr lang="es-ES" dirty="0" smtClean="0"/>
              <a:t> machine.</a:t>
            </a:r>
          </a:p>
          <a:p>
            <a:pPr lvl="1"/>
            <a:r>
              <a:rPr lang="es-ES" dirty="0" err="1" smtClean="0"/>
              <a:t>Sometimes</a:t>
            </a:r>
            <a:r>
              <a:rPr lang="es-ES" dirty="0" smtClean="0"/>
              <a:t> compatible, </a:t>
            </a:r>
            <a:r>
              <a:rPr lang="es-ES" dirty="0" err="1" smtClean="0"/>
              <a:t>sometimes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.</a:t>
            </a:r>
            <a:endParaRPr lang="es-ES" dirty="0"/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676" y="2370537"/>
            <a:ext cx="3686919" cy="268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5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23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Programming</a:t>
            </a:r>
            <a:r>
              <a:rPr lang="es-ES" dirty="0"/>
              <a:t> </a:t>
            </a:r>
            <a:r>
              <a:rPr lang="es-ES" dirty="0" err="1"/>
              <a:t>Models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Message</a:t>
            </a:r>
            <a:r>
              <a:rPr lang="es-ES" dirty="0" smtClean="0"/>
              <a:t> </a:t>
            </a:r>
            <a:r>
              <a:rPr lang="es-ES" dirty="0" err="1"/>
              <a:t>Passing</a:t>
            </a:r>
            <a:r>
              <a:rPr lang="es-ES" dirty="0"/>
              <a:t> (MPI)</a:t>
            </a:r>
          </a:p>
          <a:p>
            <a:r>
              <a:rPr lang="es-ES" dirty="0" err="1" smtClean="0"/>
              <a:t>Shared</a:t>
            </a:r>
            <a:r>
              <a:rPr lang="es-ES" dirty="0" smtClean="0"/>
              <a:t> </a:t>
            </a:r>
            <a:r>
              <a:rPr lang="es-ES" dirty="0" err="1"/>
              <a:t>Memory</a:t>
            </a:r>
            <a:r>
              <a:rPr lang="es-ES" dirty="0"/>
              <a:t> (</a:t>
            </a:r>
            <a:r>
              <a:rPr lang="es-ES" dirty="0" err="1"/>
              <a:t>OpenMP</a:t>
            </a:r>
            <a:r>
              <a:rPr lang="es-ES" dirty="0"/>
              <a:t>)</a:t>
            </a:r>
          </a:p>
          <a:p>
            <a:r>
              <a:rPr lang="es-ES" dirty="0" err="1" smtClean="0"/>
              <a:t>Partitioned</a:t>
            </a:r>
            <a:r>
              <a:rPr lang="es-ES" dirty="0" smtClean="0"/>
              <a:t> </a:t>
            </a:r>
            <a:r>
              <a:rPr lang="es-ES" dirty="0"/>
              <a:t>Global </a:t>
            </a:r>
            <a:r>
              <a:rPr lang="es-ES" dirty="0" err="1"/>
              <a:t>Address</a:t>
            </a:r>
            <a:r>
              <a:rPr lang="es-ES" dirty="0"/>
              <a:t> </a:t>
            </a:r>
            <a:r>
              <a:rPr lang="es-ES" dirty="0" err="1"/>
              <a:t>Space</a:t>
            </a:r>
            <a:r>
              <a:rPr lang="es-ES" dirty="0"/>
              <a:t> </a:t>
            </a:r>
            <a:r>
              <a:rPr lang="es-ES" dirty="0" err="1"/>
              <a:t>Programming</a:t>
            </a:r>
            <a:r>
              <a:rPr lang="es-ES" dirty="0"/>
              <a:t> (PGAS) </a:t>
            </a:r>
            <a:r>
              <a:rPr lang="es-ES" dirty="0" err="1"/>
              <a:t>Languages</a:t>
            </a:r>
            <a:endParaRPr lang="es-ES" dirty="0"/>
          </a:p>
          <a:p>
            <a:pPr lvl="1"/>
            <a:r>
              <a:rPr lang="es-ES" dirty="0" smtClean="0"/>
              <a:t>UPC</a:t>
            </a:r>
            <a:r>
              <a:rPr lang="es-ES" dirty="0"/>
              <a:t>, </a:t>
            </a:r>
            <a:r>
              <a:rPr lang="es-ES" dirty="0" err="1"/>
              <a:t>Coarray</a:t>
            </a:r>
            <a:r>
              <a:rPr lang="es-ES" dirty="0"/>
              <a:t> Fortran, </a:t>
            </a:r>
            <a:r>
              <a:rPr lang="es-ES" dirty="0" err="1"/>
              <a:t>Titanium</a:t>
            </a:r>
            <a:endParaRPr lang="es-ES" dirty="0"/>
          </a:p>
          <a:p>
            <a:r>
              <a:rPr lang="es-ES" dirty="0" err="1" smtClean="0"/>
              <a:t>Next</a:t>
            </a:r>
            <a:r>
              <a:rPr lang="es-ES" dirty="0" smtClean="0"/>
              <a:t> </a:t>
            </a:r>
            <a:r>
              <a:rPr lang="es-ES" dirty="0" err="1"/>
              <a:t>Generation</a:t>
            </a:r>
            <a:r>
              <a:rPr lang="es-ES" dirty="0"/>
              <a:t> </a:t>
            </a:r>
            <a:r>
              <a:rPr lang="es-ES" dirty="0" err="1"/>
              <a:t>Programming</a:t>
            </a:r>
            <a:r>
              <a:rPr lang="es-ES" dirty="0"/>
              <a:t> </a:t>
            </a:r>
            <a:r>
              <a:rPr lang="es-ES" dirty="0" err="1"/>
              <a:t>Languages</a:t>
            </a:r>
            <a:r>
              <a:rPr lang="es-ES" dirty="0"/>
              <a:t> and </a:t>
            </a:r>
            <a:r>
              <a:rPr lang="es-ES" dirty="0" err="1"/>
              <a:t>Models</a:t>
            </a:r>
            <a:endParaRPr lang="es-ES" dirty="0"/>
          </a:p>
          <a:p>
            <a:pPr lvl="1"/>
            <a:r>
              <a:rPr lang="es-ES" dirty="0" err="1" smtClean="0"/>
              <a:t>Chapel</a:t>
            </a:r>
            <a:r>
              <a:rPr lang="es-ES" dirty="0"/>
              <a:t>, X10, </a:t>
            </a:r>
            <a:r>
              <a:rPr lang="es-ES" dirty="0" err="1" smtClean="0"/>
              <a:t>Fortress</a:t>
            </a:r>
            <a:r>
              <a:rPr lang="es-ES" dirty="0" smtClean="0"/>
              <a:t>, </a:t>
            </a:r>
            <a:r>
              <a:rPr lang="es-ES" dirty="0" err="1" smtClean="0"/>
              <a:t>ompSs</a:t>
            </a:r>
            <a:endParaRPr lang="es-ES" dirty="0"/>
          </a:p>
          <a:p>
            <a:r>
              <a:rPr lang="es-ES" dirty="0" err="1" smtClean="0"/>
              <a:t>Languages</a:t>
            </a:r>
            <a:r>
              <a:rPr lang="es-ES" dirty="0" smtClean="0"/>
              <a:t> </a:t>
            </a:r>
            <a:r>
              <a:rPr lang="es-ES" dirty="0"/>
              <a:t>and </a:t>
            </a:r>
            <a:r>
              <a:rPr lang="es-ES" dirty="0" err="1"/>
              <a:t>Paradigm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Hardware </a:t>
            </a:r>
            <a:r>
              <a:rPr lang="es-ES" dirty="0" err="1"/>
              <a:t>Accelerators</a:t>
            </a:r>
            <a:endParaRPr lang="es-ES" dirty="0"/>
          </a:p>
          <a:p>
            <a:pPr lvl="1"/>
            <a:r>
              <a:rPr lang="es-ES" dirty="0" smtClean="0"/>
              <a:t>CUDA</a:t>
            </a:r>
            <a:r>
              <a:rPr lang="es-ES" dirty="0"/>
              <a:t>, </a:t>
            </a:r>
            <a:r>
              <a:rPr lang="es-ES" dirty="0" err="1"/>
              <a:t>OpenCL</a:t>
            </a:r>
            <a:endParaRPr lang="es-ES" dirty="0"/>
          </a:p>
          <a:p>
            <a:r>
              <a:rPr lang="es-ES" dirty="0" err="1" smtClean="0"/>
              <a:t>Hybrid</a:t>
            </a:r>
            <a:r>
              <a:rPr lang="es-ES" dirty="0"/>
              <a:t>: MPI + </a:t>
            </a:r>
            <a:r>
              <a:rPr lang="es-ES" dirty="0" err="1"/>
              <a:t>OpenMP</a:t>
            </a:r>
            <a:r>
              <a:rPr lang="es-ES" dirty="0"/>
              <a:t> + </a:t>
            </a:r>
            <a:r>
              <a:rPr lang="es-ES" dirty="0" smtClean="0"/>
              <a:t>CUDA/</a:t>
            </a:r>
            <a:r>
              <a:rPr lang="es-ES" dirty="0" err="1" smtClean="0"/>
              <a:t>OpenCL</a:t>
            </a:r>
            <a:endParaRPr lang="es-ES" dirty="0" smtClean="0"/>
          </a:p>
          <a:p>
            <a:r>
              <a:rPr lang="es-ES" dirty="0" smtClean="0"/>
              <a:t>New </a:t>
            </a:r>
            <a:r>
              <a:rPr lang="es-ES" dirty="0" err="1" smtClean="0"/>
              <a:t>Xeon</a:t>
            </a:r>
            <a:r>
              <a:rPr lang="es-ES" dirty="0" smtClean="0"/>
              <a:t> </a:t>
            </a:r>
            <a:r>
              <a:rPr lang="es-ES" dirty="0" err="1" smtClean="0"/>
              <a:t>Phy</a:t>
            </a:r>
            <a:r>
              <a:rPr lang="es-ES" dirty="0" smtClean="0"/>
              <a:t> Co-</a:t>
            </a:r>
            <a:r>
              <a:rPr lang="es-ES" dirty="0" err="1" smtClean="0"/>
              <a:t>processors</a:t>
            </a:r>
            <a:endParaRPr lang="es-ES" dirty="0" smtClean="0"/>
          </a:p>
          <a:p>
            <a:r>
              <a:rPr lang="es-ES" dirty="0" err="1" smtClean="0"/>
              <a:t>OmpSs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7652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24</a:t>
            </a:fld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Optimizing</a:t>
            </a:r>
            <a:r>
              <a:rPr lang="es-ES" dirty="0" smtClean="0"/>
              <a:t> </a:t>
            </a:r>
            <a:r>
              <a:rPr lang="es-ES" dirty="0" err="1" smtClean="0"/>
              <a:t>your</a:t>
            </a:r>
            <a:r>
              <a:rPr lang="es-ES" dirty="0" smtClean="0"/>
              <a:t> </a:t>
            </a:r>
            <a:r>
              <a:rPr lang="es-ES" dirty="0" err="1" smtClean="0"/>
              <a:t>code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Optimizing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code</a:t>
            </a:r>
            <a:endParaRPr lang="es-ES" dirty="0"/>
          </a:p>
          <a:p>
            <a:pPr lvl="1"/>
            <a:r>
              <a:rPr lang="es-ES" dirty="0" err="1" smtClean="0"/>
              <a:t>Getting</a:t>
            </a:r>
            <a:r>
              <a:rPr lang="es-ES" dirty="0" smtClean="0"/>
              <a:t> </a:t>
            </a:r>
            <a:r>
              <a:rPr lang="es-ES" dirty="0" err="1" smtClean="0"/>
              <a:t>better</a:t>
            </a:r>
            <a:r>
              <a:rPr lang="es-ES" dirty="0" smtClean="0"/>
              <a:t> performances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run</a:t>
            </a:r>
            <a:r>
              <a:rPr lang="es-ES" dirty="0" smtClean="0"/>
              <a:t> </a:t>
            </a:r>
            <a:r>
              <a:rPr lang="es-ES" dirty="0" err="1" smtClean="0"/>
              <a:t>faster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models</a:t>
            </a:r>
            <a:r>
              <a:rPr lang="es-ES" dirty="0" smtClean="0"/>
              <a:t>.</a:t>
            </a:r>
          </a:p>
          <a:p>
            <a:r>
              <a:rPr lang="es-ES" dirty="0" err="1" smtClean="0"/>
              <a:t>Many</a:t>
            </a:r>
            <a:r>
              <a:rPr lang="es-ES" dirty="0" smtClean="0"/>
              <a:t> </a:t>
            </a:r>
            <a:r>
              <a:rPr lang="es-ES" dirty="0" err="1" smtClean="0"/>
              <a:t>optimizations</a:t>
            </a:r>
            <a:r>
              <a:rPr lang="es-ES" dirty="0" smtClean="0"/>
              <a:t> can be done</a:t>
            </a:r>
          </a:p>
          <a:p>
            <a:pPr lvl="1"/>
            <a:r>
              <a:rPr lang="es-ES" dirty="0" err="1" smtClean="0"/>
              <a:t>Take</a:t>
            </a:r>
            <a:r>
              <a:rPr lang="es-ES" dirty="0" smtClean="0"/>
              <a:t> time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write</a:t>
            </a:r>
            <a:r>
              <a:rPr lang="es-ES" dirty="0" smtClean="0"/>
              <a:t> </a:t>
            </a:r>
            <a:r>
              <a:rPr lang="es-ES" dirty="0" err="1" smtClean="0"/>
              <a:t>your</a:t>
            </a:r>
            <a:r>
              <a:rPr lang="es-ES" dirty="0" smtClean="0"/>
              <a:t> </a:t>
            </a:r>
            <a:r>
              <a:rPr lang="es-ES" dirty="0" err="1" smtClean="0"/>
              <a:t>code</a:t>
            </a:r>
            <a:r>
              <a:rPr lang="es-ES" dirty="0" smtClean="0"/>
              <a:t>. Ask </a:t>
            </a:r>
            <a:r>
              <a:rPr lang="es-ES" dirty="0" err="1" smtClean="0"/>
              <a:t>engineers</a:t>
            </a:r>
            <a:r>
              <a:rPr lang="es-ES" dirty="0"/>
              <a:t>.</a:t>
            </a:r>
          </a:p>
          <a:p>
            <a:pPr lvl="1"/>
            <a:r>
              <a:rPr lang="es-ES" dirty="0" smtClean="0"/>
              <a:t>In </a:t>
            </a:r>
            <a:r>
              <a:rPr lang="es-ES" dirty="0" err="1" smtClean="0"/>
              <a:t>compilation</a:t>
            </a:r>
            <a:r>
              <a:rPr lang="es-ES" dirty="0" smtClean="0"/>
              <a:t> time, </a:t>
            </a:r>
            <a:r>
              <a:rPr lang="es-ES" dirty="0" err="1" smtClean="0"/>
              <a:t>ask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usual </a:t>
            </a:r>
            <a:r>
              <a:rPr lang="es-ES" dirty="0" err="1" smtClean="0"/>
              <a:t>compilations</a:t>
            </a:r>
            <a:r>
              <a:rPr lang="es-ES" dirty="0" smtClean="0"/>
              <a:t> </a:t>
            </a:r>
            <a:r>
              <a:rPr lang="es-ES" dirty="0" err="1" smtClean="0"/>
              <a:t>flags</a:t>
            </a:r>
            <a:r>
              <a:rPr lang="es-ES" dirty="0" smtClean="0"/>
              <a:t> in </a:t>
            </a:r>
            <a:r>
              <a:rPr lang="es-ES" dirty="0" err="1" smtClean="0"/>
              <a:t>your</a:t>
            </a:r>
            <a:r>
              <a:rPr lang="es-ES" dirty="0" smtClean="0"/>
              <a:t> machine.</a:t>
            </a:r>
          </a:p>
          <a:p>
            <a:pPr lvl="1"/>
            <a:r>
              <a:rPr lang="es-ES" dirty="0" err="1" smtClean="0"/>
              <a:t>But</a:t>
            </a:r>
            <a:r>
              <a:rPr lang="es-ES" dirty="0" smtClean="0"/>
              <a:t> be </a:t>
            </a:r>
            <a:r>
              <a:rPr lang="es-ES" dirty="0" err="1" smtClean="0"/>
              <a:t>careful</a:t>
            </a:r>
            <a:r>
              <a:rPr lang="es-ES" dirty="0" smtClean="0"/>
              <a:t>. </a:t>
            </a:r>
            <a:r>
              <a:rPr lang="es-ES" dirty="0" err="1" smtClean="0"/>
              <a:t>Optimizations</a:t>
            </a:r>
            <a:r>
              <a:rPr lang="es-ES" dirty="0" smtClean="0"/>
              <a:t> </a:t>
            </a:r>
            <a:r>
              <a:rPr lang="es-ES" dirty="0" err="1" smtClean="0"/>
              <a:t>sometimes</a:t>
            </a:r>
            <a:r>
              <a:rPr lang="es-ES" dirty="0" smtClean="0"/>
              <a:t> are no </a:t>
            </a:r>
            <a:r>
              <a:rPr lang="es-ES" dirty="0" err="1" smtClean="0"/>
              <a:t>for</a:t>
            </a:r>
            <a:r>
              <a:rPr lang="es-ES" dirty="0" smtClean="0"/>
              <a:t> free:</a:t>
            </a:r>
          </a:p>
          <a:p>
            <a:pPr lvl="2"/>
            <a:r>
              <a:rPr lang="es-ES" dirty="0" err="1" smtClean="0"/>
              <a:t>Compilation</a:t>
            </a:r>
            <a:r>
              <a:rPr lang="es-ES" dirty="0" smtClean="0"/>
              <a:t> time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increased</a:t>
            </a:r>
            <a:endParaRPr lang="es-ES" dirty="0" smtClean="0"/>
          </a:p>
          <a:p>
            <a:pPr lvl="2"/>
            <a:r>
              <a:rPr lang="es-ES" dirty="0" err="1" smtClean="0"/>
              <a:t>It’s</a:t>
            </a:r>
            <a:r>
              <a:rPr lang="es-ES" dirty="0" smtClean="0"/>
              <a:t> a </a:t>
            </a:r>
            <a:r>
              <a:rPr lang="es-ES" dirty="0" err="1" smtClean="0"/>
              <a:t>tradeoff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precision</a:t>
            </a:r>
            <a:r>
              <a:rPr lang="es-ES" dirty="0" smtClean="0"/>
              <a:t>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1574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25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Working</a:t>
            </a:r>
            <a:r>
              <a:rPr lang="es-ES" dirty="0" smtClean="0"/>
              <a:t> in HPC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" dirty="0" err="1" smtClean="0"/>
              <a:t>Constraints</a:t>
            </a:r>
            <a:endParaRPr lang="es-ES" dirty="0" smtClean="0"/>
          </a:p>
          <a:p>
            <a:pPr lvl="1"/>
            <a:r>
              <a:rPr lang="es-ES" dirty="0" err="1" smtClean="0"/>
              <a:t>Many</a:t>
            </a:r>
            <a:r>
              <a:rPr lang="es-ES" dirty="0" smtClean="0"/>
              <a:t> </a:t>
            </a:r>
            <a:r>
              <a:rPr lang="es-ES" dirty="0" err="1" smtClean="0"/>
              <a:t>users</a:t>
            </a:r>
            <a:endParaRPr lang="es-ES" dirty="0" smtClean="0"/>
          </a:p>
          <a:p>
            <a:pPr lvl="1"/>
            <a:r>
              <a:rPr lang="es-ES" dirty="0" err="1" smtClean="0"/>
              <a:t>Many</a:t>
            </a:r>
            <a:r>
              <a:rPr lang="es-ES" dirty="0" smtClean="0"/>
              <a:t> </a:t>
            </a:r>
            <a:r>
              <a:rPr lang="es-ES" dirty="0" err="1" smtClean="0"/>
              <a:t>jobs</a:t>
            </a:r>
            <a:endParaRPr lang="es-ES" dirty="0" smtClean="0"/>
          </a:p>
          <a:p>
            <a:pPr lvl="1"/>
            <a:r>
              <a:rPr lang="es-ES" dirty="0" err="1" smtClean="0"/>
              <a:t>Limited</a:t>
            </a:r>
            <a:r>
              <a:rPr lang="es-ES" dirty="0" smtClean="0"/>
              <a:t> </a:t>
            </a:r>
            <a:r>
              <a:rPr lang="es-ES" dirty="0" err="1" smtClean="0"/>
              <a:t>ressources</a:t>
            </a:r>
            <a:endParaRPr lang="es-ES" dirty="0" smtClean="0"/>
          </a:p>
          <a:p>
            <a:endParaRPr lang="es-ES" dirty="0"/>
          </a:p>
          <a:p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need</a:t>
            </a:r>
            <a:r>
              <a:rPr lang="es-ES" dirty="0" smtClean="0"/>
              <a:t> a </a:t>
            </a:r>
            <a:r>
              <a:rPr lang="es-ES" dirty="0" err="1" smtClean="0"/>
              <a:t>job</a:t>
            </a:r>
            <a:r>
              <a:rPr lang="es-ES" dirty="0" smtClean="0"/>
              <a:t> </a:t>
            </a:r>
            <a:r>
              <a:rPr lang="es-ES" dirty="0" err="1" smtClean="0"/>
              <a:t>sumitter</a:t>
            </a:r>
            <a:r>
              <a:rPr lang="es-ES" dirty="0" smtClean="0"/>
              <a:t> and </a:t>
            </a:r>
            <a:r>
              <a:rPr lang="es-ES" dirty="0" err="1" smtClean="0"/>
              <a:t>scheduler</a:t>
            </a:r>
            <a:endParaRPr lang="es-ES" dirty="0" smtClean="0"/>
          </a:p>
          <a:p>
            <a:pPr lvl="1"/>
            <a:r>
              <a:rPr lang="es-ES" dirty="0" err="1" smtClean="0"/>
              <a:t>Distributes</a:t>
            </a:r>
            <a:r>
              <a:rPr lang="es-ES" dirty="0" smtClean="0"/>
              <a:t> </a:t>
            </a:r>
            <a:r>
              <a:rPr lang="es-ES" dirty="0" err="1" smtClean="0"/>
              <a:t>jobs</a:t>
            </a:r>
            <a:r>
              <a:rPr lang="es-ES" dirty="0" smtClean="0"/>
              <a:t> </a:t>
            </a:r>
            <a:r>
              <a:rPr lang="es-ES" dirty="0" err="1" smtClean="0"/>
              <a:t>through</a:t>
            </a:r>
            <a:r>
              <a:rPr lang="es-ES" dirty="0" smtClean="0"/>
              <a:t> machine</a:t>
            </a:r>
          </a:p>
          <a:p>
            <a:pPr lvl="1"/>
            <a:r>
              <a:rPr lang="es-ES" dirty="0" err="1" smtClean="0"/>
              <a:t>Gives</a:t>
            </a:r>
            <a:r>
              <a:rPr lang="es-ES" dirty="0" smtClean="0"/>
              <a:t> </a:t>
            </a:r>
            <a:r>
              <a:rPr lang="es-ES" dirty="0" err="1" smtClean="0"/>
              <a:t>priority</a:t>
            </a:r>
            <a:endParaRPr lang="es-ES" dirty="0" smtClean="0"/>
          </a:p>
          <a:p>
            <a:pPr lvl="1"/>
            <a:r>
              <a:rPr lang="es-ES" dirty="0" err="1" smtClean="0"/>
              <a:t>Each</a:t>
            </a:r>
            <a:r>
              <a:rPr lang="es-ES" dirty="0" smtClean="0"/>
              <a:t> </a:t>
            </a:r>
            <a:r>
              <a:rPr lang="es-ES" dirty="0" err="1" smtClean="0"/>
              <a:t>job</a:t>
            </a:r>
            <a:r>
              <a:rPr lang="es-ES" dirty="0" smtClean="0"/>
              <a:t> has </a:t>
            </a:r>
            <a:r>
              <a:rPr lang="es-ES" dirty="0" err="1" smtClean="0"/>
              <a:t>an</a:t>
            </a:r>
            <a:r>
              <a:rPr lang="es-ES" dirty="0" smtClean="0"/>
              <a:t> id</a:t>
            </a:r>
          </a:p>
          <a:p>
            <a:pPr lvl="1"/>
            <a:r>
              <a:rPr lang="es-ES" dirty="0" err="1" smtClean="0"/>
              <a:t>Makes</a:t>
            </a:r>
            <a:r>
              <a:rPr lang="es-ES" dirty="0" smtClean="0"/>
              <a:t> a </a:t>
            </a:r>
            <a:r>
              <a:rPr lang="es-ES" dirty="0" err="1" smtClean="0"/>
              <a:t>waiting</a:t>
            </a:r>
            <a:r>
              <a:rPr lang="es-ES" dirty="0" smtClean="0"/>
              <a:t> </a:t>
            </a:r>
            <a:r>
              <a:rPr lang="es-ES" dirty="0" err="1" smtClean="0"/>
              <a:t>queue</a:t>
            </a:r>
            <a:endParaRPr lang="es-ES" dirty="0"/>
          </a:p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user</a:t>
            </a:r>
            <a:r>
              <a:rPr lang="es-ES" dirty="0" smtClean="0"/>
              <a:t> </a:t>
            </a:r>
            <a:r>
              <a:rPr lang="es-ES" dirty="0" err="1" smtClean="0"/>
              <a:t>submits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jobs</a:t>
            </a:r>
            <a:r>
              <a:rPr lang="es-ES" dirty="0" smtClean="0"/>
              <a:t> and </a:t>
            </a:r>
            <a:r>
              <a:rPr lang="es-ES" dirty="0" err="1" smtClean="0"/>
              <a:t>waits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result</a:t>
            </a:r>
            <a:r>
              <a:rPr lang="es-ES" dirty="0" smtClean="0"/>
              <a:t>.</a:t>
            </a:r>
          </a:p>
          <a:p>
            <a:r>
              <a:rPr lang="es-ES" dirty="0" err="1" smtClean="0"/>
              <a:t>Commands</a:t>
            </a:r>
            <a:r>
              <a:rPr lang="es-ES" dirty="0" smtClean="0"/>
              <a:t> in </a:t>
            </a:r>
            <a:r>
              <a:rPr lang="es-ES" dirty="0" err="1" smtClean="0"/>
              <a:t>our</a:t>
            </a:r>
            <a:r>
              <a:rPr lang="es-ES" dirty="0" smtClean="0"/>
              <a:t> machine</a:t>
            </a:r>
          </a:p>
          <a:p>
            <a:pPr lvl="1"/>
            <a:r>
              <a:rPr lang="es-ES" dirty="0" err="1" smtClean="0"/>
              <a:t>bsub</a:t>
            </a:r>
            <a:endParaRPr lang="es-ES" dirty="0" smtClean="0"/>
          </a:p>
          <a:p>
            <a:pPr lvl="1"/>
            <a:r>
              <a:rPr lang="es-ES" dirty="0" err="1" smtClean="0"/>
              <a:t>bkill</a:t>
            </a:r>
            <a:endParaRPr lang="es-ES" dirty="0" smtClean="0"/>
          </a:p>
          <a:p>
            <a:pPr lvl="1"/>
            <a:r>
              <a:rPr lang="es-ES" dirty="0" err="1" smtClean="0"/>
              <a:t>bjobs</a:t>
            </a: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62313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26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Working</a:t>
            </a:r>
            <a:r>
              <a:rPr lang="es-ES" dirty="0" smtClean="0"/>
              <a:t> in HPC</a:t>
            </a:r>
            <a:endParaRPr lang="es-ES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72816"/>
            <a:ext cx="8820898" cy="3645971"/>
          </a:xfrm>
        </p:spPr>
      </p:pic>
    </p:spTree>
    <p:extLst>
      <p:ext uri="{BB962C8B-B14F-4D97-AF65-F5344CB8AC3E}">
        <p14:creationId xmlns:p14="http://schemas.microsoft.com/office/powerpoint/2010/main" val="34033536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27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Manage</a:t>
            </a:r>
            <a:r>
              <a:rPr lang="es-ES" dirty="0" smtClean="0"/>
              <a:t> data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In </a:t>
            </a:r>
            <a:r>
              <a:rPr lang="es-ES" dirty="0" err="1" smtClean="0"/>
              <a:t>Earth</a:t>
            </a:r>
            <a:r>
              <a:rPr lang="es-ES" dirty="0" smtClean="0"/>
              <a:t> </a:t>
            </a:r>
            <a:r>
              <a:rPr lang="es-ES" dirty="0" err="1" smtClean="0"/>
              <a:t>Sciences</a:t>
            </a:r>
            <a:r>
              <a:rPr lang="es-ES" dirty="0" smtClean="0"/>
              <a:t> </a:t>
            </a:r>
            <a:r>
              <a:rPr lang="es-ES" dirty="0" err="1" smtClean="0"/>
              <a:t>community</a:t>
            </a:r>
            <a:r>
              <a:rPr lang="es-ES" dirty="0" smtClean="0"/>
              <a:t>, HUGE </a:t>
            </a:r>
            <a:r>
              <a:rPr lang="es-ES" dirty="0" err="1" smtClean="0"/>
              <a:t>size</a:t>
            </a:r>
            <a:r>
              <a:rPr lang="es-ES" dirty="0" smtClean="0"/>
              <a:t> of data can be </a:t>
            </a:r>
            <a:r>
              <a:rPr lang="es-ES" dirty="0" err="1" smtClean="0"/>
              <a:t>generated</a:t>
            </a:r>
            <a:r>
              <a:rPr lang="es-ES" dirty="0" smtClean="0"/>
              <a:t>.</a:t>
            </a:r>
          </a:p>
          <a:p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need</a:t>
            </a:r>
            <a:r>
              <a:rPr lang="es-ES" dirty="0" smtClean="0"/>
              <a:t> </a:t>
            </a:r>
            <a:r>
              <a:rPr lang="es-ES" dirty="0" err="1" smtClean="0"/>
              <a:t>different</a:t>
            </a:r>
            <a:r>
              <a:rPr lang="es-ES" dirty="0" smtClean="0"/>
              <a:t> </a:t>
            </a:r>
            <a:r>
              <a:rPr lang="es-ES" dirty="0" err="1" smtClean="0"/>
              <a:t>filesystems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work</a:t>
            </a:r>
            <a:r>
              <a:rPr lang="es-ES" dirty="0" smtClean="0"/>
              <a:t> and </a:t>
            </a:r>
            <a:r>
              <a:rPr lang="es-ES" dirty="0" err="1" smtClean="0"/>
              <a:t>store</a:t>
            </a:r>
            <a:r>
              <a:rPr lang="es-ES" dirty="0" smtClean="0"/>
              <a:t> </a:t>
            </a:r>
            <a:r>
              <a:rPr lang="es-ES" dirty="0" err="1" smtClean="0"/>
              <a:t>this</a:t>
            </a:r>
            <a:r>
              <a:rPr lang="es-ES" dirty="0" smtClean="0"/>
              <a:t> data.</a:t>
            </a:r>
          </a:p>
          <a:p>
            <a:pPr lvl="1"/>
            <a:r>
              <a:rPr lang="es-ES" u="sng" dirty="0" err="1" smtClean="0"/>
              <a:t>Immediate</a:t>
            </a:r>
            <a:r>
              <a:rPr lang="es-ES" u="sng" dirty="0" smtClean="0"/>
              <a:t> disk</a:t>
            </a:r>
            <a:r>
              <a:rPr lang="es-ES" dirty="0" smtClean="0"/>
              <a:t>: disk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supercomputer</a:t>
            </a:r>
            <a:r>
              <a:rPr lang="es-ES" dirty="0" smtClean="0"/>
              <a:t> </a:t>
            </a:r>
            <a:r>
              <a:rPr lang="es-ES" dirty="0" err="1" smtClean="0"/>
              <a:t>where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run</a:t>
            </a:r>
            <a:r>
              <a:rPr lang="es-ES" dirty="0" smtClean="0"/>
              <a:t>. </a:t>
            </a:r>
            <a:r>
              <a:rPr lang="es-ES" dirty="0" err="1" smtClean="0"/>
              <a:t>Very</a:t>
            </a:r>
            <a:r>
              <a:rPr lang="es-ES" dirty="0" smtClean="0"/>
              <a:t> </a:t>
            </a:r>
            <a:r>
              <a:rPr lang="es-ES" dirty="0" err="1" smtClean="0"/>
              <a:t>fast</a:t>
            </a:r>
            <a:r>
              <a:rPr lang="es-ES" dirty="0" smtClean="0"/>
              <a:t> disk.</a:t>
            </a:r>
          </a:p>
          <a:p>
            <a:pPr lvl="1"/>
            <a:r>
              <a:rPr lang="es-ES" u="sng" dirty="0" smtClean="0"/>
              <a:t>Medium </a:t>
            </a:r>
            <a:r>
              <a:rPr lang="es-ES" u="sng" dirty="0" err="1" smtClean="0"/>
              <a:t>term</a:t>
            </a:r>
            <a:r>
              <a:rPr lang="es-ES" u="sng" dirty="0" smtClean="0"/>
              <a:t> disk</a:t>
            </a:r>
            <a:r>
              <a:rPr lang="es-ES" dirty="0" smtClean="0"/>
              <a:t>: </a:t>
            </a:r>
            <a:r>
              <a:rPr lang="es-ES" dirty="0" err="1" smtClean="0"/>
              <a:t>one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data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generated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need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work</a:t>
            </a:r>
            <a:r>
              <a:rPr lang="es-ES" dirty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data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analyse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.</a:t>
            </a:r>
          </a:p>
          <a:p>
            <a:pPr lvl="1"/>
            <a:r>
              <a:rPr lang="es-ES" u="sng" dirty="0" smtClean="0"/>
              <a:t>Long </a:t>
            </a:r>
            <a:r>
              <a:rPr lang="es-ES" u="sng" dirty="0" err="1" smtClean="0"/>
              <a:t>term</a:t>
            </a:r>
            <a:r>
              <a:rPr lang="es-ES" u="sng" dirty="0" smtClean="0"/>
              <a:t> </a:t>
            </a:r>
            <a:r>
              <a:rPr lang="es-ES" u="sng" dirty="0" err="1" smtClean="0"/>
              <a:t>storage</a:t>
            </a:r>
            <a:r>
              <a:rPr lang="es-ES" dirty="0" smtClean="0"/>
              <a:t>: </a:t>
            </a:r>
            <a:r>
              <a:rPr lang="es-ES" dirty="0" err="1" smtClean="0"/>
              <a:t>store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data, in case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reuse</a:t>
            </a:r>
            <a:r>
              <a:rPr lang="es-ES" dirty="0" smtClean="0"/>
              <a:t> </a:t>
            </a:r>
            <a:r>
              <a:rPr lang="es-ES" dirty="0" err="1" smtClean="0"/>
              <a:t>later</a:t>
            </a:r>
            <a:r>
              <a:rPr lang="es-ES" dirty="0" smtClean="0"/>
              <a:t>. </a:t>
            </a:r>
            <a:r>
              <a:rPr lang="es-ES" dirty="0" err="1" smtClean="0"/>
              <a:t>Usually</a:t>
            </a:r>
            <a:r>
              <a:rPr lang="es-ES" dirty="0" smtClean="0"/>
              <a:t> tapes, </a:t>
            </a:r>
            <a:r>
              <a:rPr lang="es-ES" dirty="0" err="1" smtClean="0"/>
              <a:t>speed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 a </a:t>
            </a:r>
            <a:r>
              <a:rPr lang="es-ES" dirty="0" err="1" smtClean="0"/>
              <a:t>constraint</a:t>
            </a:r>
            <a:r>
              <a:rPr lang="es-ES" dirty="0" smtClean="0"/>
              <a:t>.</a:t>
            </a:r>
          </a:p>
          <a:p>
            <a:r>
              <a:rPr lang="es-ES" dirty="0" smtClean="0"/>
              <a:t>Data </a:t>
            </a:r>
            <a:r>
              <a:rPr lang="es-ES" dirty="0" err="1" smtClean="0"/>
              <a:t>storage</a:t>
            </a:r>
            <a:r>
              <a:rPr lang="es-ES" dirty="0" smtClean="0"/>
              <a:t> </a:t>
            </a:r>
            <a:r>
              <a:rPr lang="es-ES" dirty="0" err="1" smtClean="0"/>
              <a:t>costs</a:t>
            </a:r>
            <a:r>
              <a:rPr lang="es-ES" dirty="0" smtClean="0"/>
              <a:t> </a:t>
            </a:r>
            <a:r>
              <a:rPr lang="es-ES" dirty="0" err="1" smtClean="0"/>
              <a:t>money</a:t>
            </a:r>
            <a:r>
              <a:rPr lang="es-ES" dirty="0" smtClean="0"/>
              <a:t> !!!</a:t>
            </a:r>
          </a:p>
        </p:txBody>
      </p:sp>
    </p:spTree>
    <p:extLst>
      <p:ext uri="{BB962C8B-B14F-4D97-AF65-F5344CB8AC3E}">
        <p14:creationId xmlns:p14="http://schemas.microsoft.com/office/powerpoint/2010/main" val="25024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28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Output </a:t>
            </a:r>
            <a:r>
              <a:rPr lang="es-ES" dirty="0" err="1" smtClean="0"/>
              <a:t>Sizes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Ocean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r>
              <a:rPr lang="es-ES" dirty="0" smtClean="0"/>
              <a:t> NEMO</a:t>
            </a:r>
            <a:endParaRPr lang="es-ES" dirty="0"/>
          </a:p>
        </p:txBody>
      </p:sp>
      <p:pic>
        <p:nvPicPr>
          <p:cNvPr id="5" name="Marcador de contenido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8" y="1996668"/>
            <a:ext cx="9124072" cy="290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890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29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Big Data in </a:t>
            </a:r>
            <a:r>
              <a:rPr lang="es-ES" dirty="0" err="1" smtClean="0"/>
              <a:t>Earth</a:t>
            </a:r>
            <a:r>
              <a:rPr lang="es-ES" dirty="0" smtClean="0"/>
              <a:t> </a:t>
            </a:r>
            <a:r>
              <a:rPr lang="es-ES" dirty="0" err="1" smtClean="0"/>
              <a:t>Sciences</a:t>
            </a:r>
            <a:endParaRPr lang="es-ES" dirty="0"/>
          </a:p>
        </p:txBody>
      </p:sp>
      <p:pic>
        <p:nvPicPr>
          <p:cNvPr id="5" name="xajNochi7tM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15616" y="1556792"/>
            <a:ext cx="7097583" cy="399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611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Computational</a:t>
            </a:r>
            <a:r>
              <a:rPr lang="es-ES" dirty="0" smtClean="0"/>
              <a:t> </a:t>
            </a:r>
            <a:r>
              <a:rPr lang="es-ES" dirty="0" err="1" smtClean="0"/>
              <a:t>Earth</a:t>
            </a:r>
            <a:r>
              <a:rPr lang="es-ES" dirty="0" smtClean="0"/>
              <a:t> </a:t>
            </a:r>
            <a:r>
              <a:rPr lang="es-ES" dirty="0" err="1" smtClean="0"/>
              <a:t>Sciences</a:t>
            </a:r>
            <a:endParaRPr lang="es-ES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436276530"/>
              </p:ext>
            </p:extLst>
          </p:nvPr>
        </p:nvGraphicFramePr>
        <p:xfrm>
          <a:off x="251520" y="1052736"/>
          <a:ext cx="864096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554532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Introduction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HPC </a:t>
            </a:r>
            <a:r>
              <a:rPr lang="es-ES" dirty="0" err="1" smtClean="0"/>
              <a:t>environment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4400" dirty="0" err="1" smtClean="0"/>
              <a:t>models</a:t>
            </a:r>
            <a:r>
              <a:rPr lang="es-ES" sz="4400" dirty="0" smtClean="0"/>
              <a:t/>
            </a:r>
            <a:br>
              <a:rPr lang="es-ES" sz="4400" dirty="0" smtClean="0"/>
            </a:br>
            <a:r>
              <a:rPr lang="es-ES" dirty="0"/>
              <a:t>Basic </a:t>
            </a:r>
            <a:r>
              <a:rPr lang="es-ES" dirty="0" err="1"/>
              <a:t>visualization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408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31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Types</a:t>
            </a:r>
            <a:r>
              <a:rPr lang="es-ES" dirty="0" smtClean="0"/>
              <a:t> of </a:t>
            </a:r>
            <a:r>
              <a:rPr lang="es-ES" dirty="0" err="1" smtClean="0"/>
              <a:t>simulations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184576"/>
          </a:xfrm>
        </p:spPr>
        <p:txBody>
          <a:bodyPr>
            <a:normAutofit/>
          </a:bodyPr>
          <a:lstStyle/>
          <a:p>
            <a:r>
              <a:rPr lang="es-ES" dirty="0" err="1" smtClean="0"/>
              <a:t>Climate</a:t>
            </a:r>
            <a:r>
              <a:rPr lang="es-ES" dirty="0" smtClean="0"/>
              <a:t> </a:t>
            </a:r>
            <a:r>
              <a:rPr lang="es-ES" dirty="0" err="1" smtClean="0"/>
              <a:t>Simulations</a:t>
            </a:r>
            <a:endParaRPr lang="es-ES" dirty="0" smtClean="0"/>
          </a:p>
          <a:p>
            <a:pPr lvl="1"/>
            <a:r>
              <a:rPr lang="es-ES" dirty="0" smtClean="0"/>
              <a:t>Global </a:t>
            </a:r>
            <a:r>
              <a:rPr lang="es-ES" dirty="0" err="1" smtClean="0"/>
              <a:t>scale</a:t>
            </a:r>
            <a:endParaRPr lang="es-ES" dirty="0" smtClean="0"/>
          </a:p>
          <a:p>
            <a:pPr lvl="1"/>
            <a:r>
              <a:rPr lang="es-ES" dirty="0" err="1" smtClean="0"/>
              <a:t>Large</a:t>
            </a:r>
            <a:r>
              <a:rPr lang="es-ES" dirty="0" smtClean="0"/>
              <a:t> </a:t>
            </a:r>
            <a:r>
              <a:rPr lang="es-ES" dirty="0" err="1" smtClean="0"/>
              <a:t>periods</a:t>
            </a:r>
            <a:endParaRPr lang="es-ES" dirty="0" smtClean="0"/>
          </a:p>
          <a:p>
            <a:pPr lvl="1"/>
            <a:r>
              <a:rPr lang="es-ES" dirty="0" err="1" smtClean="0"/>
              <a:t>Huge</a:t>
            </a:r>
            <a:r>
              <a:rPr lang="es-ES" dirty="0" smtClean="0"/>
              <a:t> </a:t>
            </a:r>
            <a:r>
              <a:rPr lang="es-ES" dirty="0" err="1" smtClean="0"/>
              <a:t>amount</a:t>
            </a:r>
            <a:r>
              <a:rPr lang="es-ES" dirty="0" smtClean="0"/>
              <a:t> of data </a:t>
            </a:r>
            <a:r>
              <a:rPr lang="es-ES" dirty="0" err="1" smtClean="0"/>
              <a:t>created</a:t>
            </a:r>
            <a:endParaRPr lang="es-ES" dirty="0" smtClean="0"/>
          </a:p>
          <a:p>
            <a:pPr lvl="1"/>
            <a:r>
              <a:rPr lang="es-ES" dirty="0" err="1" smtClean="0"/>
              <a:t>Execution</a:t>
            </a:r>
            <a:r>
              <a:rPr lang="es-ES" dirty="0" smtClean="0"/>
              <a:t> time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 a </a:t>
            </a:r>
            <a:r>
              <a:rPr lang="es-ES" dirty="0" err="1" smtClean="0"/>
              <a:t>critical</a:t>
            </a:r>
            <a:r>
              <a:rPr lang="es-ES" dirty="0" smtClean="0"/>
              <a:t> </a:t>
            </a:r>
            <a:r>
              <a:rPr lang="es-ES" dirty="0" err="1" smtClean="0"/>
              <a:t>constraint</a:t>
            </a:r>
            <a:endParaRPr lang="es-ES" dirty="0" smtClean="0"/>
          </a:p>
          <a:p>
            <a:pPr lvl="1"/>
            <a:r>
              <a:rPr lang="es-ES" dirty="0" err="1" smtClean="0"/>
              <a:t>Example</a:t>
            </a:r>
            <a:r>
              <a:rPr lang="es-ES" dirty="0" smtClean="0"/>
              <a:t>: EC-EARTH </a:t>
            </a:r>
            <a:r>
              <a:rPr lang="es-ES" dirty="0" err="1" smtClean="0"/>
              <a:t>model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1900 </a:t>
            </a:r>
            <a:r>
              <a:rPr lang="es-ES" dirty="0" err="1" smtClean="0"/>
              <a:t>to</a:t>
            </a:r>
            <a:r>
              <a:rPr lang="es-ES" dirty="0" smtClean="0"/>
              <a:t> 2100, </a:t>
            </a:r>
            <a:r>
              <a:rPr lang="es-ES" dirty="0" err="1" smtClean="0"/>
              <a:t>year</a:t>
            </a:r>
            <a:r>
              <a:rPr lang="es-ES" dirty="0" smtClean="0"/>
              <a:t> </a:t>
            </a:r>
            <a:r>
              <a:rPr lang="es-ES" dirty="0" err="1" smtClean="0"/>
              <a:t>simulation</a:t>
            </a:r>
            <a:endParaRPr lang="es-ES" dirty="0" smtClean="0"/>
          </a:p>
          <a:p>
            <a:pPr lvl="1"/>
            <a:endParaRPr lang="es-ES" dirty="0"/>
          </a:p>
          <a:p>
            <a:r>
              <a:rPr lang="es-ES" dirty="0" err="1" smtClean="0"/>
              <a:t>Operational</a:t>
            </a:r>
            <a:r>
              <a:rPr lang="es-ES" dirty="0" smtClean="0"/>
              <a:t> </a:t>
            </a:r>
            <a:r>
              <a:rPr lang="es-ES" dirty="0" err="1" smtClean="0"/>
              <a:t>Simulations</a:t>
            </a:r>
            <a:endParaRPr lang="es-ES" dirty="0" smtClean="0"/>
          </a:p>
          <a:p>
            <a:pPr lvl="1"/>
            <a:r>
              <a:rPr lang="es-ES" dirty="0" smtClean="0"/>
              <a:t>Global/Regional </a:t>
            </a:r>
            <a:r>
              <a:rPr lang="es-ES" dirty="0" err="1" smtClean="0"/>
              <a:t>Scale</a:t>
            </a:r>
            <a:endParaRPr lang="es-ES" dirty="0" smtClean="0"/>
          </a:p>
          <a:p>
            <a:pPr lvl="1"/>
            <a:r>
              <a:rPr lang="es-ES" dirty="0" smtClean="0"/>
              <a:t>Small </a:t>
            </a:r>
            <a:r>
              <a:rPr lang="es-ES" dirty="0" err="1" smtClean="0"/>
              <a:t>periods</a:t>
            </a:r>
            <a:endParaRPr lang="es-ES" dirty="0" smtClean="0"/>
          </a:p>
          <a:p>
            <a:pPr lvl="1"/>
            <a:r>
              <a:rPr lang="es-ES" dirty="0" smtClean="0"/>
              <a:t>Data </a:t>
            </a:r>
            <a:r>
              <a:rPr lang="es-ES" dirty="0" err="1" smtClean="0"/>
              <a:t>created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smaller</a:t>
            </a:r>
            <a:r>
              <a:rPr lang="es-ES" dirty="0" smtClean="0"/>
              <a:t> </a:t>
            </a:r>
            <a:r>
              <a:rPr lang="es-ES" dirty="0" err="1" smtClean="0"/>
              <a:t>but</a:t>
            </a:r>
            <a:r>
              <a:rPr lang="es-ES" dirty="0" smtClean="0"/>
              <a:t> </a:t>
            </a:r>
            <a:r>
              <a:rPr lang="es-ES" dirty="0" err="1" smtClean="0"/>
              <a:t>postprocess</a:t>
            </a:r>
            <a:r>
              <a:rPr lang="es-ES" dirty="0" smtClean="0"/>
              <a:t> </a:t>
            </a:r>
            <a:r>
              <a:rPr lang="es-ES" dirty="0" err="1" smtClean="0"/>
              <a:t>products</a:t>
            </a:r>
            <a:r>
              <a:rPr lang="es-ES" dirty="0" smtClean="0"/>
              <a:t> are more </a:t>
            </a:r>
            <a:r>
              <a:rPr lang="es-ES" dirty="0" err="1" smtClean="0"/>
              <a:t>important</a:t>
            </a:r>
            <a:endParaRPr lang="es-ES" dirty="0" smtClean="0"/>
          </a:p>
          <a:p>
            <a:pPr lvl="1"/>
            <a:r>
              <a:rPr lang="es-ES" dirty="0" err="1" smtClean="0"/>
              <a:t>Execution</a:t>
            </a:r>
            <a:r>
              <a:rPr lang="es-ES" dirty="0" smtClean="0"/>
              <a:t> time and </a:t>
            </a:r>
            <a:r>
              <a:rPr lang="es-ES" dirty="0" err="1" smtClean="0"/>
              <a:t>reliabilty</a:t>
            </a:r>
            <a:r>
              <a:rPr lang="es-ES" dirty="0" smtClean="0"/>
              <a:t> are </a:t>
            </a:r>
            <a:r>
              <a:rPr lang="es-ES" dirty="0" err="1" smtClean="0"/>
              <a:t>very</a:t>
            </a:r>
            <a:r>
              <a:rPr lang="es-ES" dirty="0" smtClean="0"/>
              <a:t> </a:t>
            </a:r>
            <a:r>
              <a:rPr lang="es-ES" dirty="0" err="1" smtClean="0"/>
              <a:t>critical</a:t>
            </a:r>
            <a:endParaRPr lang="es-ES" dirty="0" smtClean="0"/>
          </a:p>
          <a:p>
            <a:pPr lvl="1"/>
            <a:r>
              <a:rPr lang="es-ES" dirty="0" err="1" smtClean="0"/>
              <a:t>Example</a:t>
            </a:r>
            <a:r>
              <a:rPr lang="es-ES" dirty="0" smtClean="0"/>
              <a:t>: </a:t>
            </a:r>
            <a:r>
              <a:rPr lang="es-ES" dirty="0" err="1" smtClean="0"/>
              <a:t>Daily</a:t>
            </a:r>
            <a:r>
              <a:rPr lang="es-ES" dirty="0" smtClean="0"/>
              <a:t> </a:t>
            </a:r>
            <a:r>
              <a:rPr lang="es-ES" dirty="0" err="1" smtClean="0"/>
              <a:t>weather</a:t>
            </a:r>
            <a:r>
              <a:rPr lang="es-ES" dirty="0" smtClean="0"/>
              <a:t> </a:t>
            </a:r>
            <a:r>
              <a:rPr lang="es-ES" dirty="0" err="1" smtClean="0"/>
              <a:t>forecast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4113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32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Setting</a:t>
            </a:r>
            <a:r>
              <a:rPr lang="es-ES" dirty="0" smtClean="0"/>
              <a:t> up a </a:t>
            </a:r>
            <a:r>
              <a:rPr lang="es-ES" dirty="0" err="1" smtClean="0"/>
              <a:t>model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A </a:t>
            </a:r>
            <a:r>
              <a:rPr lang="es-ES" dirty="0" err="1" smtClean="0"/>
              <a:t>model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a </a:t>
            </a:r>
            <a:r>
              <a:rPr lang="es-ES" dirty="0" err="1" smtClean="0"/>
              <a:t>collection</a:t>
            </a:r>
            <a:r>
              <a:rPr lang="es-ES" dirty="0" smtClean="0"/>
              <a:t> of </a:t>
            </a:r>
            <a:r>
              <a:rPr lang="es-ES" dirty="0" err="1" smtClean="0"/>
              <a:t>source</a:t>
            </a:r>
            <a:r>
              <a:rPr lang="es-ES" dirty="0" smtClean="0"/>
              <a:t> </a:t>
            </a:r>
            <a:r>
              <a:rPr lang="es-ES" dirty="0" err="1" smtClean="0"/>
              <a:t>codes</a:t>
            </a:r>
            <a:endParaRPr lang="es-ES" dirty="0" smtClean="0"/>
          </a:p>
          <a:p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need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compile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build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/>
              <a:t>executable</a:t>
            </a:r>
            <a:endParaRPr lang="es-ES" dirty="0" smtClean="0"/>
          </a:p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executable</a:t>
            </a:r>
            <a:r>
              <a:rPr lang="es-ES" dirty="0" smtClean="0"/>
              <a:t> </a:t>
            </a:r>
            <a:r>
              <a:rPr lang="es-ES" dirty="0" err="1" smtClean="0"/>
              <a:t>will</a:t>
            </a:r>
            <a:r>
              <a:rPr lang="es-ES" dirty="0" smtClean="0"/>
              <a:t> </a:t>
            </a:r>
            <a:r>
              <a:rPr lang="es-ES" dirty="0" err="1" smtClean="0"/>
              <a:t>run</a:t>
            </a:r>
            <a:r>
              <a:rPr lang="es-ES" dirty="0" smtClean="0"/>
              <a:t> and produce </a:t>
            </a:r>
            <a:r>
              <a:rPr lang="es-ES" dirty="0" err="1" smtClean="0"/>
              <a:t>results</a:t>
            </a:r>
            <a:endParaRPr lang="es-ES" dirty="0" smtClean="0"/>
          </a:p>
          <a:p>
            <a:endParaRPr lang="es-ES" dirty="0"/>
          </a:p>
          <a:p>
            <a:r>
              <a:rPr lang="es-ES" dirty="0" err="1" smtClean="0"/>
              <a:t>Usually</a:t>
            </a:r>
            <a:r>
              <a:rPr lang="es-ES" dirty="0" smtClean="0"/>
              <a:t>, </a:t>
            </a:r>
            <a:r>
              <a:rPr lang="es-ES" dirty="0" err="1" smtClean="0"/>
              <a:t>models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a </a:t>
            </a:r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producedure</a:t>
            </a:r>
            <a:endParaRPr lang="es-ES" dirty="0" smtClean="0"/>
          </a:p>
          <a:p>
            <a:pPr lvl="1"/>
            <a:r>
              <a:rPr lang="es-ES" dirty="0" smtClean="0"/>
              <a:t>Configure</a:t>
            </a:r>
          </a:p>
          <a:p>
            <a:pPr lvl="1"/>
            <a:r>
              <a:rPr lang="es-ES" dirty="0" err="1" smtClean="0"/>
              <a:t>Makefiles</a:t>
            </a:r>
            <a:endParaRPr lang="es-ES" dirty="0" smtClean="0"/>
          </a:p>
          <a:p>
            <a:pPr lvl="1"/>
            <a:r>
              <a:rPr lang="es-ES" dirty="0" smtClean="0"/>
              <a:t>Scripting…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9716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33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Computational</a:t>
            </a:r>
            <a:r>
              <a:rPr lang="es-ES" dirty="0" smtClean="0"/>
              <a:t> </a:t>
            </a:r>
            <a:r>
              <a:rPr lang="es-ES" dirty="0" err="1" smtClean="0"/>
              <a:t>demands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688632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Which domains are we simulating ¿?</a:t>
            </a:r>
          </a:p>
          <a:p>
            <a:pPr lvl="1"/>
            <a:r>
              <a:rPr lang="en-US" dirty="0"/>
              <a:t>Barcelona</a:t>
            </a:r>
          </a:p>
          <a:p>
            <a:pPr lvl="1"/>
            <a:r>
              <a:rPr lang="en-US" dirty="0" err="1"/>
              <a:t>Catalunya</a:t>
            </a:r>
            <a:endParaRPr lang="en-US" dirty="0"/>
          </a:p>
          <a:p>
            <a:pPr lvl="1"/>
            <a:r>
              <a:rPr lang="en-US" dirty="0"/>
              <a:t>Spain</a:t>
            </a:r>
          </a:p>
          <a:p>
            <a:pPr lvl="1"/>
            <a:r>
              <a:rPr lang="en-US" dirty="0"/>
              <a:t>World</a:t>
            </a:r>
          </a:p>
          <a:p>
            <a:endParaRPr lang="en-US" dirty="0"/>
          </a:p>
          <a:p>
            <a:r>
              <a:rPr lang="en-US" dirty="0"/>
              <a:t>Which resolution ¿?</a:t>
            </a:r>
          </a:p>
          <a:p>
            <a:pPr lvl="1"/>
            <a:r>
              <a:rPr lang="en-US" dirty="0"/>
              <a:t>1 km2    </a:t>
            </a:r>
            <a:endParaRPr lang="en-US" dirty="0" smtClean="0"/>
          </a:p>
          <a:p>
            <a:pPr lvl="1"/>
            <a:r>
              <a:rPr lang="en-US" dirty="0" smtClean="0"/>
              <a:t>4 </a:t>
            </a:r>
            <a:r>
              <a:rPr lang="en-US" dirty="0"/>
              <a:t>km2    </a:t>
            </a:r>
            <a:endParaRPr lang="en-US" dirty="0" smtClean="0"/>
          </a:p>
          <a:p>
            <a:pPr lvl="1"/>
            <a:r>
              <a:rPr lang="en-US" dirty="0" smtClean="0"/>
              <a:t>12 </a:t>
            </a:r>
            <a:r>
              <a:rPr lang="en-US" dirty="0"/>
              <a:t>km2  </a:t>
            </a:r>
            <a:endParaRPr lang="en-US" dirty="0" smtClean="0"/>
          </a:p>
          <a:p>
            <a:pPr lvl="1"/>
            <a:r>
              <a:rPr lang="en-US" dirty="0" smtClean="0"/>
              <a:t>50 km2</a:t>
            </a:r>
          </a:p>
          <a:p>
            <a:pPr lvl="1"/>
            <a:endParaRPr lang="en-US" dirty="0"/>
          </a:p>
          <a:p>
            <a:r>
              <a:rPr lang="en-US" dirty="0" smtClean="0"/>
              <a:t>How many variables we want to compute ¿?</a:t>
            </a:r>
          </a:p>
          <a:p>
            <a:pPr lvl="1"/>
            <a:r>
              <a:rPr lang="en-US" dirty="0" smtClean="0"/>
              <a:t>T2</a:t>
            </a:r>
          </a:p>
          <a:p>
            <a:pPr lvl="1"/>
            <a:r>
              <a:rPr lang="en-US" dirty="0" smtClean="0"/>
              <a:t>U10, V10</a:t>
            </a:r>
          </a:p>
          <a:p>
            <a:pPr lvl="1"/>
            <a:r>
              <a:rPr lang="en-US" dirty="0" smtClean="0"/>
              <a:t>QRAIN, QVAPOR</a:t>
            </a:r>
          </a:p>
          <a:p>
            <a:pPr lvl="1"/>
            <a:endParaRPr lang="en-US" dirty="0"/>
          </a:p>
          <a:p>
            <a:r>
              <a:rPr lang="en-US" dirty="0"/>
              <a:t>Increasing this parameters, increases the system constraints</a:t>
            </a:r>
          </a:p>
          <a:p>
            <a:pPr lvl="1"/>
            <a:r>
              <a:rPr lang="en-US" dirty="0"/>
              <a:t>Computation Needs (CPU’s, Memory </a:t>
            </a:r>
            <a:r>
              <a:rPr lang="en-US" dirty="0" err="1"/>
              <a:t>Bandwith</a:t>
            </a:r>
            <a:r>
              <a:rPr lang="en-US" dirty="0"/>
              <a:t>…)</a:t>
            </a:r>
          </a:p>
          <a:p>
            <a:pPr lvl="1"/>
            <a:r>
              <a:rPr lang="en-US" dirty="0"/>
              <a:t>Data Storage</a:t>
            </a:r>
          </a:p>
          <a:p>
            <a:endParaRPr lang="en-US" dirty="0"/>
          </a:p>
          <a:p>
            <a:r>
              <a:rPr lang="en-US" dirty="0"/>
              <a:t>Define this parameters in function of your hardware and time to serve forecast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90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/>
              <a:t>need to be able to run this models in Multi-core architectures.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Model domain is decomposed in patches</a:t>
            </a:r>
          </a:p>
          <a:p>
            <a:endParaRPr lang="en-US" dirty="0"/>
          </a:p>
          <a:p>
            <a:r>
              <a:rPr lang="en-US" dirty="0"/>
              <a:t>Patch: portion of the model domain allocated to a distributed/shared memory node.</a:t>
            </a:r>
          </a:p>
          <a:p>
            <a:endParaRPr lang="es-E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34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Parallelizing</a:t>
            </a:r>
            <a:r>
              <a:rPr lang="es-ES" dirty="0"/>
              <a:t> </a:t>
            </a:r>
            <a:r>
              <a:rPr lang="es-ES" dirty="0" err="1"/>
              <a:t>Atmospheric</a:t>
            </a:r>
            <a:r>
              <a:rPr lang="es-ES" dirty="0"/>
              <a:t> </a:t>
            </a:r>
            <a:r>
              <a:rPr lang="es-ES" dirty="0" err="1" smtClean="0"/>
              <a:t>Models</a:t>
            </a:r>
            <a:endParaRPr lang="es-ES" dirty="0"/>
          </a:p>
        </p:txBody>
      </p:sp>
      <p:cxnSp>
        <p:nvCxnSpPr>
          <p:cNvPr id="6" name="5 Conector recto de flecha"/>
          <p:cNvCxnSpPr>
            <a:cxnSpLocks noChangeShapeType="1"/>
          </p:cNvCxnSpPr>
          <p:nvPr/>
        </p:nvCxnSpPr>
        <p:spPr bwMode="auto">
          <a:xfrm flipV="1">
            <a:off x="3803650" y="6026150"/>
            <a:ext cx="965200" cy="11113"/>
          </a:xfrm>
          <a:prstGeom prst="straightConnector1">
            <a:avLst/>
          </a:prstGeom>
          <a:noFill/>
          <a:ln w="31750" algn="ctr">
            <a:solidFill>
              <a:srgbClr val="00B05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6 CuadroTexto"/>
          <p:cNvSpPr txBox="1"/>
          <p:nvPr/>
        </p:nvSpPr>
        <p:spPr>
          <a:xfrm>
            <a:off x="4841875" y="5653088"/>
            <a:ext cx="4197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s-ES" dirty="0" smtClean="0">
                <a:solidFill>
                  <a:schemeClr val="tx2"/>
                </a:solidFill>
                <a:latin typeface="Century Gothic" pitchFamily="34" charset="0"/>
              </a:rPr>
              <a:t>MPI/</a:t>
            </a:r>
            <a:r>
              <a:rPr lang="es-ES" dirty="0" err="1" smtClean="0">
                <a:solidFill>
                  <a:schemeClr val="tx2"/>
                </a:solidFill>
                <a:latin typeface="Century Gothic" pitchFamily="34" charset="0"/>
              </a:rPr>
              <a:t>OpenMP</a:t>
            </a:r>
            <a:r>
              <a:rPr lang="es-ES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es-ES" dirty="0" err="1">
                <a:solidFill>
                  <a:schemeClr val="tx2"/>
                </a:solidFill>
                <a:latin typeface="Century Gothic" pitchFamily="34" charset="0"/>
              </a:rPr>
              <a:t>Communication</a:t>
            </a:r>
            <a:r>
              <a:rPr lang="es-ES" dirty="0">
                <a:solidFill>
                  <a:schemeClr val="tx2"/>
                </a:solidFill>
                <a:latin typeface="Century Gothic" pitchFamily="34" charset="0"/>
              </a:rPr>
              <a:t> </a:t>
            </a:r>
          </a:p>
          <a:p>
            <a:pPr algn="l">
              <a:defRPr/>
            </a:pPr>
            <a:r>
              <a:rPr lang="es-ES" dirty="0" err="1">
                <a:solidFill>
                  <a:schemeClr val="tx2"/>
                </a:solidFill>
                <a:latin typeface="Century Gothic" pitchFamily="34" charset="0"/>
              </a:rPr>
              <a:t>with</a:t>
            </a:r>
            <a:r>
              <a:rPr lang="es-ES" dirty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es-ES" dirty="0" err="1">
                <a:solidFill>
                  <a:schemeClr val="tx2"/>
                </a:solidFill>
                <a:latin typeface="Century Gothic" pitchFamily="34" charset="0"/>
              </a:rPr>
              <a:t>neighbours</a:t>
            </a:r>
            <a:endParaRPr lang="es-ES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3927475" y="4437063"/>
            <a:ext cx="790575" cy="654050"/>
          </a:xfrm>
          <a:prstGeom prst="rect">
            <a:avLst/>
          </a:prstGeom>
          <a:noFill/>
          <a:ln w="317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endParaRPr lang="es-ES"/>
          </a:p>
        </p:txBody>
      </p:sp>
      <p:sp>
        <p:nvSpPr>
          <p:cNvPr id="9" name="8 CuadroTexto"/>
          <p:cNvSpPr txBox="1"/>
          <p:nvPr/>
        </p:nvSpPr>
        <p:spPr>
          <a:xfrm>
            <a:off x="4900613" y="4527550"/>
            <a:ext cx="3636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es-ES" dirty="0" err="1">
                <a:solidFill>
                  <a:schemeClr val="tx2"/>
                </a:solidFill>
                <a:latin typeface="Century Gothic" pitchFamily="34" charset="0"/>
              </a:rPr>
              <a:t>Patch</a:t>
            </a:r>
            <a:endParaRPr lang="es-ES" dirty="0">
              <a:solidFill>
                <a:schemeClr val="tx2"/>
              </a:solidFill>
              <a:latin typeface="Century Gothic" pitchFamily="34" charset="0"/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209550" y="4048125"/>
            <a:ext cx="3521075" cy="2651125"/>
            <a:chOff x="209550" y="4048125"/>
            <a:chExt cx="3521075" cy="2651125"/>
          </a:xfrm>
        </p:grpSpPr>
        <p:pic>
          <p:nvPicPr>
            <p:cNvPr id="5" name="4 Imagen" descr="ful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0" y="4048125"/>
              <a:ext cx="3521075" cy="265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9 Conector recto"/>
            <p:cNvCxnSpPr>
              <a:cxnSpLocks noChangeShapeType="1"/>
            </p:cNvCxnSpPr>
            <p:nvPr/>
          </p:nvCxnSpPr>
          <p:spPr bwMode="auto">
            <a:xfrm rot="5400000">
              <a:off x="1252538" y="5522913"/>
              <a:ext cx="633412" cy="61912"/>
            </a:xfrm>
            <a:prstGeom prst="line">
              <a:avLst/>
            </a:prstGeom>
            <a:noFill/>
            <a:ln w="317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11 Conector recto"/>
            <p:cNvCxnSpPr>
              <a:cxnSpLocks noChangeShapeType="1"/>
            </p:cNvCxnSpPr>
            <p:nvPr/>
          </p:nvCxnSpPr>
          <p:spPr bwMode="auto">
            <a:xfrm>
              <a:off x="1568450" y="5246688"/>
              <a:ext cx="500063" cy="0"/>
            </a:xfrm>
            <a:prstGeom prst="line">
              <a:avLst/>
            </a:prstGeom>
            <a:noFill/>
            <a:ln w="317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12 Conector recto"/>
            <p:cNvCxnSpPr>
              <a:cxnSpLocks noChangeShapeType="1"/>
            </p:cNvCxnSpPr>
            <p:nvPr/>
          </p:nvCxnSpPr>
          <p:spPr bwMode="auto">
            <a:xfrm>
              <a:off x="1544638" y="5867400"/>
              <a:ext cx="498475" cy="0"/>
            </a:xfrm>
            <a:prstGeom prst="line">
              <a:avLst/>
            </a:prstGeom>
            <a:noFill/>
            <a:ln w="317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13 Conector recto"/>
            <p:cNvCxnSpPr>
              <a:cxnSpLocks noChangeShapeType="1"/>
            </p:cNvCxnSpPr>
            <p:nvPr/>
          </p:nvCxnSpPr>
          <p:spPr bwMode="auto">
            <a:xfrm rot="16200000" flipH="1">
              <a:off x="1758157" y="5550693"/>
              <a:ext cx="615950" cy="23813"/>
            </a:xfrm>
            <a:prstGeom prst="line">
              <a:avLst/>
            </a:prstGeom>
            <a:noFill/>
            <a:ln w="317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14 Conector recto de flecha"/>
            <p:cNvCxnSpPr>
              <a:cxnSpLocks noChangeShapeType="1"/>
            </p:cNvCxnSpPr>
            <p:nvPr/>
          </p:nvCxnSpPr>
          <p:spPr bwMode="auto">
            <a:xfrm flipV="1">
              <a:off x="1943100" y="5548313"/>
              <a:ext cx="384175" cy="20637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15 Conector recto de flecha"/>
            <p:cNvCxnSpPr>
              <a:cxnSpLocks noChangeShapeType="1"/>
            </p:cNvCxnSpPr>
            <p:nvPr/>
          </p:nvCxnSpPr>
          <p:spPr bwMode="auto">
            <a:xfrm rot="5400000" flipH="1" flipV="1">
              <a:off x="1620045" y="5171281"/>
              <a:ext cx="392112" cy="3175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16 Conector recto de flecha"/>
            <p:cNvCxnSpPr>
              <a:cxnSpLocks noChangeShapeType="1"/>
            </p:cNvCxnSpPr>
            <p:nvPr/>
          </p:nvCxnSpPr>
          <p:spPr bwMode="auto">
            <a:xfrm rot="10800000">
              <a:off x="1298575" y="5507038"/>
              <a:ext cx="395288" cy="31750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17 Conector recto de flecha"/>
            <p:cNvCxnSpPr>
              <a:cxnSpLocks noChangeShapeType="1"/>
            </p:cNvCxnSpPr>
            <p:nvPr/>
          </p:nvCxnSpPr>
          <p:spPr bwMode="auto">
            <a:xfrm rot="16200000" flipH="1">
              <a:off x="1583531" y="5926932"/>
              <a:ext cx="442913" cy="6350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83231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35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Parallelizing</a:t>
            </a:r>
            <a:r>
              <a:rPr lang="es-ES" dirty="0"/>
              <a:t> </a:t>
            </a:r>
            <a:r>
              <a:rPr lang="es-ES" dirty="0" err="1"/>
              <a:t>Atmospheric</a:t>
            </a:r>
            <a:r>
              <a:rPr lang="es-ES" dirty="0"/>
              <a:t> </a:t>
            </a:r>
            <a:r>
              <a:rPr lang="es-ES" dirty="0" err="1"/>
              <a:t>Models</a:t>
            </a:r>
            <a:endParaRPr lang="es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0"/>
          <a:stretch/>
        </p:blipFill>
        <p:spPr>
          <a:xfrm>
            <a:off x="557742" y="1060043"/>
            <a:ext cx="8028516" cy="5101891"/>
          </a:xfrm>
        </p:spPr>
      </p:pic>
    </p:spTree>
    <p:extLst>
      <p:ext uri="{BB962C8B-B14F-4D97-AF65-F5344CB8AC3E}">
        <p14:creationId xmlns:p14="http://schemas.microsoft.com/office/powerpoint/2010/main" val="12915981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36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Parallelizing</a:t>
            </a:r>
            <a:r>
              <a:rPr lang="es-ES" dirty="0"/>
              <a:t> </a:t>
            </a:r>
            <a:r>
              <a:rPr lang="es-ES" dirty="0" err="1"/>
              <a:t>Atmospheric</a:t>
            </a:r>
            <a:r>
              <a:rPr lang="es-ES" dirty="0"/>
              <a:t> </a:t>
            </a:r>
            <a:r>
              <a:rPr lang="es-ES" dirty="0" err="1"/>
              <a:t>Models</a:t>
            </a:r>
            <a:endParaRPr lang="es-ES" dirty="0"/>
          </a:p>
        </p:txBody>
      </p:sp>
      <p:pic>
        <p:nvPicPr>
          <p:cNvPr id="5" name="16 Imagen" descr="grid3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0" y="1916113"/>
            <a:ext cx="5476875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3 Marcador de contenido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184576"/>
          </a:xfrm>
        </p:spPr>
        <p:txBody>
          <a:bodyPr/>
          <a:lstStyle/>
          <a:p>
            <a:r>
              <a:rPr lang="en-US" dirty="0" smtClean="0"/>
              <a:t>Halo exchange</a:t>
            </a:r>
            <a:endParaRPr lang="en-U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8496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37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Parallelizing</a:t>
            </a:r>
            <a:r>
              <a:rPr lang="es-ES" dirty="0"/>
              <a:t> </a:t>
            </a:r>
            <a:r>
              <a:rPr lang="es-ES" dirty="0" err="1"/>
              <a:t>Atmospheric</a:t>
            </a:r>
            <a:r>
              <a:rPr lang="es-ES" dirty="0"/>
              <a:t> </a:t>
            </a:r>
            <a:r>
              <a:rPr lang="es-ES" dirty="0" err="1"/>
              <a:t>Models</a:t>
            </a:r>
            <a:endParaRPr lang="es-ES" dirty="0"/>
          </a:p>
        </p:txBody>
      </p:sp>
      <p:pic>
        <p:nvPicPr>
          <p:cNvPr id="5" name="4 Imagen" descr="Captur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309688"/>
            <a:ext cx="6314703" cy="492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5 Imagen" descr="Captur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1309688"/>
            <a:ext cx="1343025" cy="338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7156450" y="5285323"/>
            <a:ext cx="1866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128 </a:t>
            </a:r>
            <a:r>
              <a:rPr lang="es-ES" dirty="0" err="1" smtClean="0"/>
              <a:t>CPU’s</a:t>
            </a:r>
            <a:endParaRPr lang="es-ES" dirty="0" smtClean="0"/>
          </a:p>
          <a:p>
            <a:r>
              <a:rPr lang="es-ES" dirty="0" err="1" smtClean="0"/>
              <a:t>Iberian</a:t>
            </a:r>
            <a:r>
              <a:rPr lang="es-ES" dirty="0" smtClean="0"/>
              <a:t> </a:t>
            </a:r>
            <a:r>
              <a:rPr lang="es-ES" dirty="0" err="1" smtClean="0"/>
              <a:t>Peninsula</a:t>
            </a:r>
            <a:endParaRPr lang="es-ES" dirty="0" smtClean="0"/>
          </a:p>
          <a:p>
            <a:r>
              <a:rPr lang="es-ES" dirty="0" smtClean="0"/>
              <a:t>Mare </a:t>
            </a:r>
            <a:r>
              <a:rPr lang="es-ES" dirty="0" err="1" smtClean="0"/>
              <a:t>Nostrum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7648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38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Couplers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role of a </a:t>
            </a:r>
            <a:r>
              <a:rPr lang="es-ES" dirty="0" err="1" smtClean="0"/>
              <a:t>coupler</a:t>
            </a:r>
            <a:r>
              <a:rPr lang="es-ES" dirty="0" smtClean="0"/>
              <a:t> ?</a:t>
            </a:r>
          </a:p>
          <a:p>
            <a:pPr lvl="1"/>
            <a:r>
              <a:rPr lang="es-ES" dirty="0" smtClean="0"/>
              <a:t>Exchange and </a:t>
            </a:r>
            <a:r>
              <a:rPr lang="es-ES" dirty="0" err="1" smtClean="0"/>
              <a:t>transform</a:t>
            </a:r>
            <a:r>
              <a:rPr lang="es-ES" dirty="0" smtClean="0"/>
              <a:t> </a:t>
            </a:r>
            <a:r>
              <a:rPr lang="es-ES" dirty="0" err="1" smtClean="0"/>
              <a:t>information</a:t>
            </a:r>
            <a:r>
              <a:rPr lang="es-ES" dirty="0" smtClean="0"/>
              <a:t> </a:t>
            </a:r>
            <a:r>
              <a:rPr lang="es-ES" dirty="0" err="1" smtClean="0"/>
              <a:t>through</a:t>
            </a:r>
            <a:r>
              <a:rPr lang="es-ES" dirty="0" smtClean="0"/>
              <a:t> </a:t>
            </a:r>
            <a:r>
              <a:rPr lang="es-ES" dirty="0" err="1" smtClean="0"/>
              <a:t>two</a:t>
            </a:r>
            <a:r>
              <a:rPr lang="es-ES" dirty="0" smtClean="0"/>
              <a:t> </a:t>
            </a:r>
            <a:r>
              <a:rPr lang="es-ES" dirty="0" err="1" smtClean="0"/>
              <a:t>or</a:t>
            </a:r>
            <a:r>
              <a:rPr lang="es-ES" dirty="0" smtClean="0"/>
              <a:t> more </a:t>
            </a:r>
            <a:r>
              <a:rPr lang="es-ES" dirty="0" err="1" smtClean="0"/>
              <a:t>diferent</a:t>
            </a:r>
            <a:r>
              <a:rPr lang="es-ES" dirty="0" smtClean="0"/>
              <a:t> </a:t>
            </a:r>
            <a:r>
              <a:rPr lang="es-ES" dirty="0" err="1" smtClean="0"/>
              <a:t>models</a:t>
            </a:r>
            <a:r>
              <a:rPr lang="es-ES" dirty="0" smtClean="0"/>
              <a:t>.</a:t>
            </a:r>
          </a:p>
          <a:p>
            <a:pPr lvl="1"/>
            <a:r>
              <a:rPr lang="es-ES" dirty="0" err="1" smtClean="0"/>
              <a:t>Manage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execution</a:t>
            </a:r>
            <a:r>
              <a:rPr lang="es-ES" dirty="0" smtClean="0"/>
              <a:t> and </a:t>
            </a:r>
            <a:r>
              <a:rPr lang="es-ES" dirty="0" err="1" smtClean="0"/>
              <a:t>synchronization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codes</a:t>
            </a:r>
            <a:r>
              <a:rPr lang="es-ES" dirty="0" smtClean="0"/>
              <a:t>.</a:t>
            </a:r>
          </a:p>
          <a:p>
            <a:pPr lvl="1"/>
            <a:r>
              <a:rPr lang="es-ES" dirty="0" err="1" smtClean="0"/>
              <a:t>Example</a:t>
            </a:r>
            <a:r>
              <a:rPr lang="es-ES" dirty="0" smtClean="0"/>
              <a:t>: </a:t>
            </a:r>
            <a:r>
              <a:rPr lang="es-ES" dirty="0" err="1" smtClean="0"/>
              <a:t>couple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/>
              <a:t>ocean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r>
              <a:rPr lang="es-ES" dirty="0" smtClean="0"/>
              <a:t> and </a:t>
            </a:r>
            <a:r>
              <a:rPr lang="es-ES" dirty="0" err="1" smtClean="0"/>
              <a:t>atmosphere</a:t>
            </a:r>
            <a:r>
              <a:rPr lang="es-ES" dirty="0" smtClean="0"/>
              <a:t>.</a:t>
            </a:r>
            <a:endParaRPr lang="es-ES" dirty="0"/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140968"/>
            <a:ext cx="4003723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33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39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Couplers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Existing</a:t>
            </a:r>
            <a:r>
              <a:rPr lang="es-ES" dirty="0" smtClean="0"/>
              <a:t> </a:t>
            </a:r>
            <a:r>
              <a:rPr lang="es-ES" dirty="0" err="1" smtClean="0"/>
              <a:t>couplers</a:t>
            </a:r>
            <a:endParaRPr lang="es-ES" dirty="0" smtClean="0"/>
          </a:p>
          <a:p>
            <a:pPr lvl="1"/>
            <a:r>
              <a:rPr lang="es-ES" dirty="0" smtClean="0"/>
              <a:t>ESMF</a:t>
            </a:r>
          </a:p>
          <a:p>
            <a:pPr lvl="1"/>
            <a:r>
              <a:rPr lang="es-ES" dirty="0" smtClean="0"/>
              <a:t>OASIS</a:t>
            </a:r>
          </a:p>
          <a:p>
            <a:pPr lvl="1"/>
            <a:r>
              <a:rPr lang="es-ES" dirty="0" smtClean="0"/>
              <a:t>CESM</a:t>
            </a:r>
          </a:p>
          <a:p>
            <a:pPr lvl="1"/>
            <a:endParaRPr lang="es-ES" dirty="0"/>
          </a:p>
          <a:p>
            <a:r>
              <a:rPr lang="es-ES" dirty="0" err="1" smtClean="0"/>
              <a:t>Kinds</a:t>
            </a:r>
            <a:r>
              <a:rPr lang="es-ES" dirty="0" smtClean="0"/>
              <a:t> of </a:t>
            </a:r>
            <a:r>
              <a:rPr lang="es-ES" dirty="0" err="1" smtClean="0"/>
              <a:t>coupling</a:t>
            </a:r>
            <a:endParaRPr lang="es-ES" dirty="0" smtClean="0"/>
          </a:p>
          <a:p>
            <a:pPr lvl="1"/>
            <a:r>
              <a:rPr lang="es-ES" dirty="0" smtClean="0"/>
              <a:t>Offline: a </a:t>
            </a:r>
            <a:r>
              <a:rPr lang="es-ES" dirty="0" err="1" smtClean="0"/>
              <a:t>model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run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output of </a:t>
            </a:r>
            <a:r>
              <a:rPr lang="es-ES" dirty="0" err="1" smtClean="0"/>
              <a:t>another</a:t>
            </a:r>
            <a:r>
              <a:rPr lang="es-ES" dirty="0" smtClean="0"/>
              <a:t> </a:t>
            </a:r>
            <a:r>
              <a:rPr lang="es-ES" dirty="0" err="1" smtClean="0"/>
              <a:t>one</a:t>
            </a:r>
            <a:r>
              <a:rPr lang="es-ES" dirty="0" smtClean="0"/>
              <a:t>.</a:t>
            </a:r>
          </a:p>
          <a:p>
            <a:pPr lvl="1"/>
            <a:r>
              <a:rPr lang="es-ES" dirty="0" smtClean="0"/>
              <a:t>Online: </a:t>
            </a:r>
            <a:r>
              <a:rPr lang="es-ES" dirty="0" err="1" smtClean="0"/>
              <a:t>models</a:t>
            </a:r>
            <a:r>
              <a:rPr lang="es-ES" dirty="0" smtClean="0"/>
              <a:t> are </a:t>
            </a:r>
            <a:r>
              <a:rPr lang="es-ES" dirty="0" err="1" smtClean="0"/>
              <a:t>run</a:t>
            </a:r>
            <a:r>
              <a:rPr lang="es-ES" dirty="0" smtClean="0"/>
              <a:t> </a:t>
            </a:r>
            <a:r>
              <a:rPr lang="es-ES" dirty="0" err="1" smtClean="0"/>
              <a:t>simultaneously</a:t>
            </a:r>
            <a:r>
              <a:rPr lang="es-ES" dirty="0" smtClean="0"/>
              <a:t>.</a:t>
            </a:r>
          </a:p>
          <a:p>
            <a:pPr lvl="2"/>
            <a:r>
              <a:rPr lang="es-ES" dirty="0" err="1" smtClean="0"/>
              <a:t>Feedback</a:t>
            </a:r>
            <a:r>
              <a:rPr lang="es-ES" dirty="0" smtClean="0"/>
              <a:t> </a:t>
            </a:r>
            <a:r>
              <a:rPr lang="es-ES" dirty="0" err="1" smtClean="0"/>
              <a:t>between</a:t>
            </a:r>
            <a:r>
              <a:rPr lang="es-ES" dirty="0" smtClean="0"/>
              <a:t> </a:t>
            </a:r>
            <a:r>
              <a:rPr lang="es-ES" dirty="0" err="1" smtClean="0"/>
              <a:t>models</a:t>
            </a:r>
            <a:endParaRPr lang="es-ES" dirty="0" smtClean="0"/>
          </a:p>
          <a:p>
            <a:pPr lvl="3"/>
            <a:r>
              <a:rPr lang="es-ES" dirty="0" err="1" smtClean="0"/>
              <a:t>Example</a:t>
            </a:r>
            <a:r>
              <a:rPr lang="es-ES" dirty="0" smtClean="0"/>
              <a:t>: </a:t>
            </a:r>
            <a:r>
              <a:rPr lang="es-ES" dirty="0" err="1" smtClean="0"/>
              <a:t>chemistry</a:t>
            </a:r>
            <a:r>
              <a:rPr lang="es-ES" dirty="0" smtClean="0"/>
              <a:t> and solar </a:t>
            </a:r>
            <a:r>
              <a:rPr lang="es-ES" dirty="0" err="1" smtClean="0"/>
              <a:t>radiation</a:t>
            </a:r>
            <a:r>
              <a:rPr lang="es-ES" dirty="0" smtClean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460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4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Computational</a:t>
            </a:r>
            <a:r>
              <a:rPr lang="es-ES" dirty="0" smtClean="0"/>
              <a:t> </a:t>
            </a:r>
            <a:r>
              <a:rPr lang="es-ES" dirty="0" err="1" smtClean="0"/>
              <a:t>Earth</a:t>
            </a:r>
            <a:r>
              <a:rPr lang="es-ES" dirty="0" smtClean="0"/>
              <a:t> </a:t>
            </a:r>
            <a:r>
              <a:rPr lang="es-ES" dirty="0" err="1" smtClean="0"/>
              <a:t>Sciences</a:t>
            </a:r>
            <a:r>
              <a:rPr lang="es-ES" dirty="0" smtClean="0"/>
              <a:t> - </a:t>
            </a:r>
            <a:r>
              <a:rPr lang="es-ES" dirty="0" err="1" smtClean="0"/>
              <a:t>Objectives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Efficient </a:t>
            </a:r>
            <a:r>
              <a:rPr lang="en-US" b="1" dirty="0"/>
              <a:t>use of the computational resources by the research groups</a:t>
            </a:r>
          </a:p>
          <a:p>
            <a:pPr lvl="1"/>
            <a:r>
              <a:rPr lang="en-US" dirty="0" smtClean="0"/>
              <a:t>Provide HPC Services such as performance analysis, identification of bottlenecks and application of optimizations</a:t>
            </a:r>
          </a:p>
          <a:p>
            <a:pPr lvl="1"/>
            <a:r>
              <a:rPr lang="en-US" dirty="0" smtClean="0"/>
              <a:t>Research on new computational methods to apply on Earth Sciences models</a:t>
            </a:r>
          </a:p>
          <a:p>
            <a:endParaRPr lang="en-US" dirty="0"/>
          </a:p>
          <a:p>
            <a:r>
              <a:rPr lang="en-US" b="1" dirty="0"/>
              <a:t>Development of HPC user-friendly software framework for Earth system modelling and the management of operational </a:t>
            </a:r>
            <a:r>
              <a:rPr lang="en-US" b="1" dirty="0" smtClean="0"/>
              <a:t>systems</a:t>
            </a:r>
            <a:endParaRPr lang="en-US" b="1" dirty="0"/>
          </a:p>
          <a:p>
            <a:pPr lvl="1"/>
            <a:r>
              <a:rPr lang="en-US" dirty="0" smtClean="0"/>
              <a:t>Support the development of atmospheric research software</a:t>
            </a:r>
          </a:p>
          <a:p>
            <a:pPr lvl="1"/>
            <a:r>
              <a:rPr lang="en-US" dirty="0" smtClean="0"/>
              <a:t>Maintain and improve operational systems</a:t>
            </a:r>
          </a:p>
          <a:p>
            <a:endParaRPr lang="en-US" dirty="0"/>
          </a:p>
          <a:p>
            <a:r>
              <a:rPr lang="en-US" b="1" dirty="0"/>
              <a:t>Provision of data services </a:t>
            </a:r>
          </a:p>
          <a:p>
            <a:pPr lvl="1"/>
            <a:r>
              <a:rPr lang="en-US" dirty="0" smtClean="0"/>
              <a:t>Develop, manage and maintain a common data service framework</a:t>
            </a:r>
          </a:p>
          <a:p>
            <a:pPr lvl="1"/>
            <a:r>
              <a:rPr lang="en-US" dirty="0" smtClean="0"/>
              <a:t>Deploy an infrastructure ready to overcome the Big Data challenge in Earth sciences </a:t>
            </a:r>
          </a:p>
          <a:p>
            <a:endParaRPr lang="en-US" dirty="0"/>
          </a:p>
          <a:p>
            <a:r>
              <a:rPr lang="en-US" b="1" dirty="0"/>
              <a:t>Guidance on the use of IT </a:t>
            </a:r>
            <a:r>
              <a:rPr lang="en-US" b="1" dirty="0" smtClean="0"/>
              <a:t>resources</a:t>
            </a:r>
          </a:p>
          <a:p>
            <a:pPr lvl="1"/>
            <a:r>
              <a:rPr lang="en-US" dirty="0" smtClean="0"/>
              <a:t>Design and maintain an IT infrastructure allowing the research teams the accomplishment of their objectives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89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40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Coupling</a:t>
            </a:r>
            <a:r>
              <a:rPr lang="es-ES" dirty="0" smtClean="0"/>
              <a:t> </a:t>
            </a:r>
            <a:r>
              <a:rPr lang="es-ES" dirty="0" err="1" smtClean="0"/>
              <a:t>components</a:t>
            </a:r>
            <a:endParaRPr lang="es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21237"/>
            <a:ext cx="7153577" cy="5357615"/>
          </a:xfrm>
        </p:spPr>
      </p:pic>
    </p:spTree>
    <p:extLst>
      <p:ext uri="{BB962C8B-B14F-4D97-AF65-F5344CB8AC3E}">
        <p14:creationId xmlns:p14="http://schemas.microsoft.com/office/powerpoint/2010/main" val="10584892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41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Post-</a:t>
            </a:r>
            <a:r>
              <a:rPr lang="es-ES" dirty="0" err="1" smtClean="0"/>
              <a:t>processing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Once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run</a:t>
            </a:r>
            <a:r>
              <a:rPr lang="es-ES" dirty="0" smtClean="0"/>
              <a:t> </a:t>
            </a:r>
            <a:r>
              <a:rPr lang="es-ES" dirty="0" err="1" smtClean="0"/>
              <a:t>successfully</a:t>
            </a:r>
            <a:r>
              <a:rPr lang="es-ES" dirty="0" smtClean="0"/>
              <a:t>,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need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post-</a:t>
            </a:r>
            <a:r>
              <a:rPr lang="es-ES" dirty="0" err="1" smtClean="0"/>
              <a:t>process</a:t>
            </a:r>
            <a:r>
              <a:rPr lang="es-ES" dirty="0" smtClean="0"/>
              <a:t> </a:t>
            </a:r>
            <a:r>
              <a:rPr lang="es-ES" dirty="0" err="1" smtClean="0"/>
              <a:t>results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visualize</a:t>
            </a:r>
            <a:r>
              <a:rPr lang="es-ES" dirty="0" smtClean="0"/>
              <a:t> data</a:t>
            </a:r>
          </a:p>
          <a:p>
            <a:pPr lvl="1"/>
            <a:r>
              <a:rPr lang="es-ES" dirty="0" err="1" smtClean="0"/>
              <a:t>Maps</a:t>
            </a:r>
            <a:endParaRPr lang="es-ES" dirty="0" smtClean="0"/>
          </a:p>
          <a:p>
            <a:pPr lvl="1"/>
            <a:r>
              <a:rPr lang="es-ES" dirty="0" err="1" smtClean="0"/>
              <a:t>Plots</a:t>
            </a:r>
            <a:endParaRPr lang="es-ES" dirty="0" smtClean="0"/>
          </a:p>
          <a:p>
            <a:pPr lvl="1"/>
            <a:r>
              <a:rPr lang="es-ES" dirty="0" smtClean="0"/>
              <a:t>Text files</a:t>
            </a:r>
          </a:p>
          <a:p>
            <a:pPr lvl="1"/>
            <a:r>
              <a:rPr lang="es-ES" dirty="0" smtClean="0"/>
              <a:t>3D </a:t>
            </a:r>
            <a:r>
              <a:rPr lang="es-ES" dirty="0" err="1" smtClean="0"/>
              <a:t>Animations</a:t>
            </a:r>
            <a:endParaRPr lang="es-ES" dirty="0" smtClean="0"/>
          </a:p>
          <a:p>
            <a:pPr lvl="1"/>
            <a:endParaRPr lang="es-ES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988840"/>
            <a:ext cx="2520280" cy="2160240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556792"/>
            <a:ext cx="2938425" cy="3917900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19511"/>
            <a:ext cx="6444208" cy="151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64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42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Post-</a:t>
            </a:r>
            <a:r>
              <a:rPr lang="es-ES" dirty="0" err="1" smtClean="0"/>
              <a:t>processing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stage</a:t>
            </a:r>
            <a:r>
              <a:rPr lang="es-ES" dirty="0" smtClean="0"/>
              <a:t> can be done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same</a:t>
            </a:r>
            <a:r>
              <a:rPr lang="es-ES" dirty="0" smtClean="0"/>
              <a:t> </a:t>
            </a:r>
            <a:r>
              <a:rPr lang="es-ES" dirty="0" err="1" smtClean="0"/>
              <a:t>supercomputer</a:t>
            </a:r>
            <a:r>
              <a:rPr lang="es-ES" dirty="0" smtClean="0"/>
              <a:t> </a:t>
            </a:r>
            <a:r>
              <a:rPr lang="es-ES" dirty="0" err="1" smtClean="0"/>
              <a:t>or</a:t>
            </a:r>
            <a:r>
              <a:rPr lang="es-ES" dirty="0"/>
              <a:t> </a:t>
            </a:r>
            <a:r>
              <a:rPr lang="es-ES" dirty="0" smtClean="0"/>
              <a:t>in a </a:t>
            </a:r>
            <a:r>
              <a:rPr lang="es-ES" dirty="0" err="1" smtClean="0"/>
              <a:t>dedicaded</a:t>
            </a:r>
            <a:r>
              <a:rPr lang="es-ES" dirty="0" smtClean="0"/>
              <a:t> machine (</a:t>
            </a:r>
            <a:r>
              <a:rPr lang="es-ES" dirty="0" err="1" smtClean="0"/>
              <a:t>usually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a </a:t>
            </a:r>
            <a:r>
              <a:rPr lang="es-ES" dirty="0" err="1" smtClean="0"/>
              <a:t>big</a:t>
            </a:r>
            <a:r>
              <a:rPr lang="es-ES" dirty="0" smtClean="0"/>
              <a:t> </a:t>
            </a:r>
            <a:r>
              <a:rPr lang="es-ES" dirty="0" err="1" smtClean="0"/>
              <a:t>amount</a:t>
            </a:r>
            <a:r>
              <a:rPr lang="es-ES" dirty="0" smtClean="0"/>
              <a:t> of </a:t>
            </a:r>
            <a:r>
              <a:rPr lang="es-ES" dirty="0" err="1" smtClean="0"/>
              <a:t>memory</a:t>
            </a:r>
            <a:r>
              <a:rPr lang="es-ES" dirty="0" smtClean="0"/>
              <a:t>)</a:t>
            </a:r>
          </a:p>
          <a:p>
            <a:r>
              <a:rPr lang="es-ES" dirty="0" smtClean="0"/>
              <a:t>Software to </a:t>
            </a:r>
            <a:r>
              <a:rPr lang="es-ES" dirty="0" err="1" smtClean="0"/>
              <a:t>generate</a:t>
            </a:r>
            <a:r>
              <a:rPr lang="es-ES" dirty="0" smtClean="0"/>
              <a:t> </a:t>
            </a:r>
            <a:r>
              <a:rPr lang="es-ES" dirty="0" err="1" smtClean="0"/>
              <a:t>these</a:t>
            </a:r>
            <a:r>
              <a:rPr lang="es-ES" dirty="0" smtClean="0"/>
              <a:t> </a:t>
            </a:r>
            <a:r>
              <a:rPr lang="es-ES" dirty="0" err="1" smtClean="0"/>
              <a:t>products</a:t>
            </a:r>
            <a:r>
              <a:rPr lang="es-ES" dirty="0" smtClean="0"/>
              <a:t> has to be </a:t>
            </a:r>
            <a:r>
              <a:rPr lang="es-ES" dirty="0" err="1" smtClean="0"/>
              <a:t>installed</a:t>
            </a:r>
            <a:r>
              <a:rPr lang="es-ES" dirty="0" smtClean="0"/>
              <a:t> and run</a:t>
            </a:r>
          </a:p>
          <a:p>
            <a:pPr lvl="1"/>
            <a:r>
              <a:rPr lang="es-ES" dirty="0" err="1" smtClean="0"/>
              <a:t>Examples</a:t>
            </a:r>
            <a:endParaRPr lang="es-ES" dirty="0" smtClean="0"/>
          </a:p>
          <a:p>
            <a:pPr lvl="2"/>
            <a:r>
              <a:rPr lang="es-ES" dirty="0" smtClean="0"/>
              <a:t>GRADS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pictures</a:t>
            </a:r>
            <a:endParaRPr lang="es-ES" dirty="0" smtClean="0"/>
          </a:p>
          <a:p>
            <a:pPr lvl="2"/>
            <a:r>
              <a:rPr lang="es-ES" dirty="0" err="1" smtClean="0"/>
              <a:t>Extract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text</a:t>
            </a:r>
            <a:r>
              <a:rPr lang="es-ES" dirty="0" smtClean="0"/>
              <a:t> files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insert</a:t>
            </a:r>
            <a:r>
              <a:rPr lang="es-ES" dirty="0" smtClean="0"/>
              <a:t> in a </a:t>
            </a:r>
            <a:r>
              <a:rPr lang="es-ES" dirty="0" err="1" smtClean="0"/>
              <a:t>Database</a:t>
            </a:r>
            <a:endParaRPr lang="es-ES" dirty="0" smtClean="0"/>
          </a:p>
          <a:p>
            <a:pPr lvl="2"/>
            <a:r>
              <a:rPr lang="es-ES" dirty="0" smtClean="0"/>
              <a:t>GNU-</a:t>
            </a:r>
            <a:r>
              <a:rPr lang="es-ES" dirty="0" err="1" smtClean="0"/>
              <a:t>plot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plot</a:t>
            </a:r>
            <a:r>
              <a:rPr lang="es-ES" dirty="0" smtClean="0"/>
              <a:t> time series</a:t>
            </a:r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21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92760"/>
            <a:ext cx="8589254" cy="515809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43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Workflow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4833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44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Autosubmit</a:t>
            </a:r>
            <a:endParaRPr lang="es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020" y="981075"/>
            <a:ext cx="6269960" cy="5184775"/>
          </a:xfrm>
        </p:spPr>
      </p:pic>
      <p:sp>
        <p:nvSpPr>
          <p:cNvPr id="7" name="Rectángulo 6"/>
          <p:cNvSpPr/>
          <p:nvPr/>
        </p:nvSpPr>
        <p:spPr>
          <a:xfrm>
            <a:off x="1979712" y="6310213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http://www.bsc.es/projects/earthscience/autosubmit/</a:t>
            </a:r>
          </a:p>
        </p:txBody>
      </p:sp>
    </p:spTree>
    <p:extLst>
      <p:ext uri="{BB962C8B-B14F-4D97-AF65-F5344CB8AC3E}">
        <p14:creationId xmlns:p14="http://schemas.microsoft.com/office/powerpoint/2010/main" val="30858949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Introduction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HPC </a:t>
            </a:r>
            <a:r>
              <a:rPr lang="es-ES" dirty="0" err="1" smtClean="0"/>
              <a:t>environment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err="1" smtClean="0"/>
              <a:t>models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4400" dirty="0" smtClean="0"/>
              <a:t>BASIC VISUALIZATION</a:t>
            </a:r>
            <a:endParaRPr lang="es-ES" sz="4400" dirty="0"/>
          </a:p>
        </p:txBody>
      </p:sp>
    </p:spTree>
    <p:extLst>
      <p:ext uri="{BB962C8B-B14F-4D97-AF65-F5344CB8AC3E}">
        <p14:creationId xmlns:p14="http://schemas.microsoft.com/office/powerpoint/2010/main" val="109906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46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Numerical models produce a huge amount of data on a variety of formats</a:t>
            </a:r>
          </a:p>
          <a:p>
            <a:pPr lvl="1"/>
            <a:r>
              <a:rPr lang="en-US" dirty="0" smtClean="0"/>
              <a:t>Binary</a:t>
            </a:r>
          </a:p>
          <a:p>
            <a:pPr lvl="1"/>
            <a:r>
              <a:rPr lang="en-US" dirty="0" err="1" smtClean="0"/>
              <a:t>NetCDF</a:t>
            </a:r>
            <a:endParaRPr lang="en-US" dirty="0" smtClean="0"/>
          </a:p>
          <a:p>
            <a:pPr lvl="1"/>
            <a:r>
              <a:rPr lang="en-US" dirty="0" smtClean="0"/>
              <a:t>ASCII</a:t>
            </a:r>
          </a:p>
          <a:p>
            <a:pPr lvl="1"/>
            <a:r>
              <a:rPr lang="en-US" dirty="0" smtClean="0"/>
              <a:t>HDF5</a:t>
            </a:r>
          </a:p>
          <a:p>
            <a:pPr lvl="1"/>
            <a:r>
              <a:rPr lang="en-US" dirty="0" smtClean="0"/>
              <a:t>GRIB</a:t>
            </a:r>
          </a:p>
          <a:p>
            <a:pPr lvl="1"/>
            <a:r>
              <a:rPr lang="en-US" dirty="0" smtClean="0"/>
              <a:t>...</a:t>
            </a:r>
          </a:p>
          <a:p>
            <a:endParaRPr lang="en-US" dirty="0"/>
          </a:p>
          <a:p>
            <a:r>
              <a:rPr lang="en-US" dirty="0" smtClean="0"/>
              <a:t>We need tools to </a:t>
            </a:r>
            <a:r>
              <a:rPr lang="en-US" dirty="0" err="1" smtClean="0"/>
              <a:t>analyse</a:t>
            </a:r>
            <a:r>
              <a:rPr lang="en-US" dirty="0" smtClean="0"/>
              <a:t> and </a:t>
            </a:r>
            <a:r>
              <a:rPr lang="en-US" dirty="0" err="1" smtClean="0"/>
              <a:t>visualise</a:t>
            </a:r>
            <a:r>
              <a:rPr lang="en-US" dirty="0" smtClean="0"/>
              <a:t> them</a:t>
            </a:r>
          </a:p>
          <a:p>
            <a:endParaRPr lang="en-US" dirty="0"/>
          </a:p>
          <a:p>
            <a:r>
              <a:rPr lang="en-US" dirty="0" smtClean="0"/>
              <a:t>In this section we will introduce some utilities freely available and widely used within the Earth Sciences community</a:t>
            </a:r>
          </a:p>
          <a:p>
            <a:endParaRPr lang="en-US" dirty="0"/>
          </a:p>
          <a:p>
            <a:r>
              <a:rPr lang="en-US" dirty="0" smtClean="0"/>
              <a:t>Many more are available…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93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47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Example</a:t>
            </a:r>
            <a:endParaRPr lang="es-ES" dirty="0"/>
          </a:p>
        </p:txBody>
      </p:sp>
      <p:pic>
        <p:nvPicPr>
          <p:cNvPr id="7" name="x1SgmFa0r04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7504" y="1155792"/>
            <a:ext cx="4572000" cy="2571750"/>
          </a:xfrm>
          <a:prstGeom prst="rect">
            <a:avLst/>
          </a:prstGeom>
        </p:spPr>
      </p:pic>
      <p:pic>
        <p:nvPicPr>
          <p:cNvPr id="9" name="4794mgJLTbU"/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4456216" y="3785803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26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A</a:t>
            </a:r>
            <a:r>
              <a:rPr lang="en-US" dirty="0" err="1" smtClean="0"/>
              <a:t>nalizing</a:t>
            </a:r>
            <a:r>
              <a:rPr lang="en-US" dirty="0" smtClean="0"/>
              <a:t> </a:t>
            </a:r>
            <a:r>
              <a:rPr lang="en-US" dirty="0"/>
              <a:t>and improving an Earth Sciences Model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0016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Efficiency in Earth science models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753" y="615119"/>
            <a:ext cx="6636070" cy="497705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80832" y="1177896"/>
            <a:ext cx="4361517" cy="5491260"/>
          </a:xfrm>
        </p:spPr>
        <p:txBody>
          <a:bodyPr/>
          <a:lstStyle/>
          <a:p>
            <a:r>
              <a:rPr lang="en-US" dirty="0" smtClean="0"/>
              <a:t>Efficiency is especially </a:t>
            </a:r>
            <a:r>
              <a:rPr lang="en-US" b="1" dirty="0" smtClean="0"/>
              <a:t>critical</a:t>
            </a:r>
            <a:r>
              <a:rPr lang="en-US" dirty="0" smtClean="0"/>
              <a:t> for Earth science models</a:t>
            </a:r>
          </a:p>
          <a:p>
            <a:r>
              <a:rPr lang="en-US" dirty="0" smtClean="0"/>
              <a:t>Simulations use a </a:t>
            </a:r>
            <a:r>
              <a:rPr lang="en-US" b="1" dirty="0" smtClean="0"/>
              <a:t>huge amount </a:t>
            </a:r>
            <a:r>
              <a:rPr lang="en-US" dirty="0" smtClean="0"/>
              <a:t>of computational resources</a:t>
            </a:r>
          </a:p>
          <a:p>
            <a:r>
              <a:rPr lang="en-US" dirty="0" smtClean="0"/>
              <a:t>Future simulations will need </a:t>
            </a:r>
            <a:r>
              <a:rPr lang="en-US" b="1" dirty="0" smtClean="0"/>
              <a:t>many more</a:t>
            </a:r>
            <a:r>
              <a:rPr lang="en-US" dirty="0" smtClean="0"/>
              <a:t> </a:t>
            </a:r>
            <a:r>
              <a:rPr lang="en-US" b="1" dirty="0" smtClean="0"/>
              <a:t>resources</a:t>
            </a:r>
          </a:p>
          <a:p>
            <a:pPr lvl="1"/>
            <a:r>
              <a:rPr lang="en-US" dirty="0" smtClean="0"/>
              <a:t>Computational time</a:t>
            </a:r>
          </a:p>
          <a:p>
            <a:pPr lvl="1"/>
            <a:r>
              <a:rPr lang="en-US" dirty="0" smtClean="0"/>
              <a:t>Storage and postprocess</a:t>
            </a:r>
          </a:p>
          <a:p>
            <a:pPr lvl="1"/>
            <a:r>
              <a:rPr lang="en-US" dirty="0" smtClean="0"/>
              <a:t>Software to simplify the usage of the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3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5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CES – </a:t>
            </a:r>
            <a:r>
              <a:rPr lang="es-ES" dirty="0" err="1" smtClean="0"/>
              <a:t>Current</a:t>
            </a:r>
            <a:r>
              <a:rPr lang="es-ES" dirty="0" smtClean="0"/>
              <a:t> </a:t>
            </a:r>
            <a:r>
              <a:rPr lang="es-ES" dirty="0" err="1" smtClean="0"/>
              <a:t>collaborations</a:t>
            </a:r>
            <a:r>
              <a:rPr lang="es-ES" dirty="0" smtClean="0"/>
              <a:t> / </a:t>
            </a:r>
            <a:r>
              <a:rPr lang="es-ES" dirty="0" err="1" smtClean="0"/>
              <a:t>projects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Direct</a:t>
            </a:r>
            <a:r>
              <a:rPr lang="es-ES" dirty="0" smtClean="0"/>
              <a:t> </a:t>
            </a:r>
            <a:r>
              <a:rPr lang="es-ES" dirty="0" err="1" smtClean="0"/>
              <a:t>collaboration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model</a:t>
            </a:r>
            <a:r>
              <a:rPr lang="es-ES" dirty="0" smtClean="0"/>
              <a:t> </a:t>
            </a:r>
            <a:r>
              <a:rPr lang="es-ES" dirty="0" err="1" smtClean="0"/>
              <a:t>developers</a:t>
            </a:r>
            <a:r>
              <a:rPr lang="es-ES" dirty="0" smtClean="0"/>
              <a:t> </a:t>
            </a:r>
            <a:r>
              <a:rPr lang="es-ES" dirty="0" err="1" smtClean="0"/>
              <a:t>teams</a:t>
            </a:r>
            <a:endParaRPr lang="es-ES" dirty="0"/>
          </a:p>
          <a:p>
            <a:pPr lvl="1"/>
            <a:r>
              <a:rPr lang="es-ES" dirty="0" smtClean="0"/>
              <a:t>NMMB </a:t>
            </a:r>
            <a:r>
              <a:rPr lang="es-ES" dirty="0"/>
              <a:t>at </a:t>
            </a:r>
            <a:r>
              <a:rPr lang="es-ES" dirty="0" err="1"/>
              <a:t>National</a:t>
            </a:r>
            <a:r>
              <a:rPr lang="es-ES" dirty="0"/>
              <a:t> Centers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Environmental</a:t>
            </a:r>
            <a:r>
              <a:rPr lang="es-ES" dirty="0"/>
              <a:t> </a:t>
            </a:r>
            <a:r>
              <a:rPr lang="es-ES" dirty="0" err="1" smtClean="0"/>
              <a:t>Prediction</a:t>
            </a:r>
            <a:r>
              <a:rPr lang="es-ES" dirty="0" smtClean="0"/>
              <a:t> (USA)</a:t>
            </a:r>
          </a:p>
          <a:p>
            <a:pPr lvl="1"/>
            <a:r>
              <a:rPr lang="es-ES" dirty="0" smtClean="0"/>
              <a:t>IFS at </a:t>
            </a:r>
            <a:r>
              <a:rPr lang="en-US" dirty="0"/>
              <a:t>European Centre for Medium-Range Weather </a:t>
            </a:r>
            <a:r>
              <a:rPr lang="en-US" dirty="0" smtClean="0"/>
              <a:t>Forecasts (UK)</a:t>
            </a:r>
          </a:p>
          <a:p>
            <a:pPr lvl="1"/>
            <a:r>
              <a:rPr lang="en-US" dirty="0" smtClean="0"/>
              <a:t>NEMO at </a:t>
            </a:r>
            <a:r>
              <a:rPr lang="en-US" dirty="0" err="1"/>
              <a:t>Institut</a:t>
            </a:r>
            <a:r>
              <a:rPr lang="en-US" dirty="0"/>
              <a:t> Pierre Simon </a:t>
            </a:r>
            <a:r>
              <a:rPr lang="en-US" dirty="0" smtClean="0"/>
              <a:t>Laplace (FR)</a:t>
            </a:r>
          </a:p>
          <a:p>
            <a:endParaRPr lang="es-ES" b="1" dirty="0"/>
          </a:p>
          <a:p>
            <a:r>
              <a:rPr lang="es-ES" b="1" dirty="0" err="1" smtClean="0"/>
              <a:t>ESiWACE</a:t>
            </a:r>
            <a:r>
              <a:rPr lang="es-ES" dirty="0" smtClean="0"/>
              <a:t> (Center of </a:t>
            </a:r>
            <a:r>
              <a:rPr lang="es-ES" dirty="0" err="1" smtClean="0"/>
              <a:t>Excellence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Climate</a:t>
            </a:r>
            <a:r>
              <a:rPr lang="es-ES" dirty="0" smtClean="0"/>
              <a:t>): </a:t>
            </a:r>
            <a:r>
              <a:rPr lang="en-US" dirty="0" smtClean="0"/>
              <a:t>will </a:t>
            </a:r>
            <a:r>
              <a:rPr lang="en-US" dirty="0"/>
              <a:t>substantially improve the efficiency and productivity of numerical </a:t>
            </a:r>
            <a:r>
              <a:rPr lang="en-US" dirty="0" smtClean="0"/>
              <a:t>weather and </a:t>
            </a:r>
            <a:r>
              <a:rPr lang="en-US" dirty="0"/>
              <a:t>climate simulation on high-performance computing platforms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b="1" dirty="0" smtClean="0"/>
              <a:t>IS-ENES2</a:t>
            </a:r>
            <a:r>
              <a:rPr lang="en-US" dirty="0"/>
              <a:t>: European Network of Earth System Modelling combines expertise in climate modelling, computational science, data management and climate impacts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8768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EC-</a:t>
            </a:r>
            <a:r>
              <a:rPr lang="es-ES" dirty="0" err="1" smtClean="0"/>
              <a:t>Earth</a:t>
            </a:r>
            <a:endParaRPr lang="es-ES" dirty="0"/>
          </a:p>
        </p:txBody>
      </p:sp>
      <p:sp>
        <p:nvSpPr>
          <p:cNvPr id="12291" name="Text Placeholder 4"/>
          <p:cNvSpPr>
            <a:spLocks noGrp="1" noChangeAspect="1"/>
          </p:cNvSpPr>
          <p:nvPr>
            <p:ph type="body" sz="quarter" idx="10"/>
          </p:nvPr>
        </p:nvSpPr>
        <p:spPr bwMode="auto">
          <a:xfrm>
            <a:off x="491630" y="963099"/>
            <a:ext cx="8137477" cy="53924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s-ES" smtClean="0">
                <a:ea typeface="ＭＳ Ｐゴシック" panose="020B0600070205080204" pitchFamily="34" charset="-128"/>
              </a:rPr>
              <a:t>Earth System Model</a:t>
            </a:r>
          </a:p>
          <a:p>
            <a:r>
              <a:rPr lang="en-US" altLang="es-ES" smtClean="0">
                <a:ea typeface="ＭＳ Ｐゴシック" panose="020B0600070205080204" pitchFamily="34" charset="-128"/>
              </a:rPr>
              <a:t>Reliable in-house predictions of global climate change</a:t>
            </a:r>
          </a:p>
          <a:p>
            <a:r>
              <a:rPr lang="en-US" altLang="es-ES" smtClean="0">
                <a:ea typeface="ＭＳ Ｐゴシック" panose="020B0600070205080204" pitchFamily="34" charset="-128"/>
              </a:rPr>
              <a:t>Part of a Europe-wide consortium</a:t>
            </a:r>
          </a:p>
          <a:p>
            <a:r>
              <a:rPr lang="en-US" altLang="es-ES" smtClean="0">
                <a:ea typeface="ＭＳ Ｐゴシック" panose="020B0600070205080204" pitchFamily="34" charset="-128"/>
              </a:rPr>
              <a:t>Being used in large European projects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EMBRACE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EUPORIAS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IS-ENES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SPECS</a:t>
            </a:r>
          </a:p>
          <a:p>
            <a:r>
              <a:rPr lang="en-US" altLang="es-ES" smtClean="0">
                <a:ea typeface="ＭＳ Ｐゴシック" panose="020B0600070205080204" pitchFamily="34" charset="-128"/>
              </a:rPr>
              <a:t>3.1 version </a:t>
            </a:r>
            <a:r>
              <a:rPr lang="en-US" altLang="es-ES" smtClean="0">
                <a:ea typeface="ＭＳ Ｐゴシック" panose="020B0600070205080204" pitchFamily="34" charset="-128"/>
                <a:sym typeface="Wingdings" panose="05000000000000000000" pitchFamily="2" charset="2"/>
              </a:rPr>
              <a:t> IFS + NEMO-LIM + OASIS</a:t>
            </a:r>
            <a:endParaRPr lang="en-US" altLang="es-ES" smtClean="0">
              <a:ea typeface="ＭＳ Ｐゴシック" panose="020B0600070205080204" pitchFamily="34" charset="-128"/>
            </a:endParaRPr>
          </a:p>
        </p:txBody>
      </p:sp>
      <p:pic>
        <p:nvPicPr>
          <p:cNvPr id="12292" name="Picture 5" descr="C:\Users\bscuser\Downloads\ec-earth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840" y="4830999"/>
            <a:ext cx="3587190" cy="15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84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PRIMAVERA Project</a:t>
            </a:r>
            <a:endParaRPr lang="es-ES" dirty="0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0"/>
          </p:nvPr>
        </p:nvSpPr>
        <p:spPr>
          <a:xfrm>
            <a:off x="485895" y="1177895"/>
            <a:ext cx="8351249" cy="5107273"/>
          </a:xfrm>
        </p:spPr>
        <p:txBody>
          <a:bodyPr/>
          <a:lstStyle/>
          <a:p>
            <a:r>
              <a:rPr lang="en-US" dirty="0" smtClean="0"/>
              <a:t>Preparing the next CMIP6 high-resolution </a:t>
            </a:r>
            <a:br>
              <a:rPr lang="en-US" dirty="0" smtClean="0"/>
            </a:br>
            <a:r>
              <a:rPr lang="en-US" dirty="0" smtClean="0"/>
              <a:t>simulations called HiResMIP</a:t>
            </a:r>
          </a:p>
          <a:p>
            <a:pPr lvl="1"/>
            <a:r>
              <a:rPr lang="en-US" dirty="0" smtClean="0"/>
              <a:t>Target resolutions are T511-ORCA025 and T1279-ORCA12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19 European groups involved</a:t>
            </a:r>
          </a:p>
          <a:p>
            <a:endParaRPr lang="en-US" dirty="0"/>
          </a:p>
          <a:p>
            <a:r>
              <a:rPr lang="en-US" dirty="0" smtClean="0"/>
              <a:t>No experience in analyzing efficiency on these resolutions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114" y="838876"/>
            <a:ext cx="2295426" cy="983754"/>
          </a:xfrm>
          <a:prstGeom prst="rect">
            <a:avLst/>
          </a:prstGeom>
        </p:spPr>
      </p:pic>
      <p:graphicFrame>
        <p:nvGraphicFramePr>
          <p:cNvPr id="11" name="Tabla 10"/>
          <p:cNvGraphicFramePr>
            <a:graphicFrameLocks noGrp="1"/>
          </p:cNvGraphicFramePr>
          <p:nvPr>
            <p:extLst/>
          </p:nvPr>
        </p:nvGraphicFramePr>
        <p:xfrm>
          <a:off x="465847" y="4554553"/>
          <a:ext cx="8300949" cy="204675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29023"/>
                <a:gridCol w="2602840"/>
                <a:gridCol w="1793849"/>
                <a:gridCol w="2075237"/>
              </a:tblGrid>
              <a:tr h="610511">
                <a:tc>
                  <a:txBody>
                    <a:bodyPr/>
                    <a:lstStyle/>
                    <a:p>
                      <a:pPr algn="ctr"/>
                      <a:endParaRPr lang="en-US" sz="1600" noProof="0" dirty="0"/>
                    </a:p>
                  </a:txBody>
                  <a:tcPr marL="89331" marR="89331" marT="44665" marB="44665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Single</a:t>
                      </a:r>
                      <a:r>
                        <a:rPr lang="en-US" sz="1600" baseline="0" noProof="0" dirty="0" smtClean="0"/>
                        <a:t> climate experiment </a:t>
                      </a:r>
                    </a:p>
                    <a:p>
                      <a:pPr algn="ctr"/>
                      <a:r>
                        <a:rPr lang="en-US" sz="1600" baseline="0" noProof="0" dirty="0" smtClean="0"/>
                        <a:t>(10 members, 60 start dates,  10 years simulated)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</a:tr>
              <a:tr h="429619"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Resolution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Grid Size</a:t>
                      </a:r>
                      <a:endParaRPr lang="en-US" sz="1600" baseline="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331" marR="89331" marT="44665" marB="44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Output</a:t>
                      </a:r>
                      <a:r>
                        <a:rPr lang="en-US" sz="1600" baseline="0" noProof="0" dirty="0" smtClean="0"/>
                        <a:t> Size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Computation Time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</a:tr>
              <a:tr h="429619"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T511-ORCA025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Atmos 40km - Ocean 25km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720 Tb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132.0 x 10</a:t>
                      </a:r>
                      <a:r>
                        <a:rPr lang="en-US" sz="1600" baseline="30000" noProof="0" dirty="0" smtClean="0"/>
                        <a:t>6</a:t>
                      </a:r>
                      <a:endParaRPr lang="en-US" sz="1600" baseline="30000" noProof="0" dirty="0"/>
                    </a:p>
                  </a:txBody>
                  <a:tcPr marL="89331" marR="89331" marT="44665" marB="44665" anchor="ctr"/>
                </a:tc>
              </a:tr>
              <a:tr h="429619"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T1279-ORCA12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Atmos 16km - Ocean 9km</a:t>
                      </a:r>
                      <a:r>
                        <a:rPr lang="en-US" sz="1600" baseline="0" noProof="0" dirty="0" smtClean="0"/>
                        <a:t> 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1,4 Pb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/>
                        <a:t>NA</a:t>
                      </a:r>
                      <a:endParaRPr lang="en-US" sz="1600" noProof="0" dirty="0"/>
                    </a:p>
                  </a:txBody>
                  <a:tcPr marL="89331" marR="89331" marT="44665" marB="4466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430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Energy Efficiency</a:t>
            </a:r>
            <a:endParaRPr lang="en-US" dirty="0"/>
          </a:p>
        </p:txBody>
      </p:sp>
      <p:sp>
        <p:nvSpPr>
          <p:cNvPr id="13315" name="Text Placeholder 3"/>
          <p:cNvSpPr>
            <a:spLocks noGrp="1"/>
          </p:cNvSpPr>
          <p:nvPr>
            <p:ph type="body" sz="quarter" idx="10"/>
          </p:nvPr>
        </p:nvSpPr>
        <p:spPr bwMode="auto">
          <a:xfrm>
            <a:off x="491630" y="963099"/>
            <a:ext cx="8137477" cy="53924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s-ES" smtClean="0">
                <a:ea typeface="ＭＳ Ｐゴシック" panose="020B0600070205080204" pitchFamily="34" charset="-128"/>
              </a:rPr>
              <a:t>Energy efficiency</a:t>
            </a:r>
          </a:p>
          <a:p>
            <a:endParaRPr lang="en-US" altLang="es-ES" smtClean="0">
              <a:ea typeface="ＭＳ Ｐゴシック" panose="020B0600070205080204" pitchFamily="34" charset="-128"/>
            </a:endParaRPr>
          </a:p>
          <a:p>
            <a:endParaRPr lang="en-US" altLang="es-ES" smtClean="0">
              <a:ea typeface="ＭＳ Ｐゴシック" panose="020B0600070205080204" pitchFamily="34" charset="-128"/>
            </a:endParaRPr>
          </a:p>
          <a:p>
            <a:endParaRPr lang="en-US" altLang="es-ES" smtClean="0">
              <a:ea typeface="ＭＳ Ｐゴシック" panose="020B0600070205080204" pitchFamily="34" charset="-128"/>
            </a:endParaRPr>
          </a:p>
          <a:p>
            <a:endParaRPr lang="en-US" altLang="es-ES" smtClean="0">
              <a:ea typeface="ＭＳ Ｐゴシック" panose="020B0600070205080204" pitchFamily="34" charset="-128"/>
            </a:endParaRPr>
          </a:p>
          <a:p>
            <a:r>
              <a:rPr lang="en-US" altLang="es-ES" smtClean="0">
                <a:ea typeface="ＭＳ Ｐゴシック" panose="020B0600070205080204" pitchFamily="34" charset="-128"/>
              </a:rPr>
              <a:t>Performance loss caused by: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Bad programming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Load imbalance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Synchronization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Resource contention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…</a:t>
            </a:r>
          </a:p>
          <a:p>
            <a:endParaRPr lang="en-US" altLang="es-ES" smtClean="0">
              <a:ea typeface="ＭＳ Ｐゴシック" panose="020B0600070205080204" pitchFamily="34" charset="-12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3939241" y="2225517"/>
            <a:ext cx="1617570" cy="4218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939241" y="1591206"/>
            <a:ext cx="1617570" cy="2822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318" name="TextBox 6"/>
          <p:cNvSpPr txBox="1">
            <a:spLocks noChangeArrowheads="1"/>
          </p:cNvSpPr>
          <p:nvPr/>
        </p:nvSpPr>
        <p:spPr bwMode="auto">
          <a:xfrm>
            <a:off x="5626600" y="1406651"/>
            <a:ext cx="2372849" cy="36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758"/>
              <a:t>Increase performance</a:t>
            </a:r>
          </a:p>
        </p:txBody>
      </p:sp>
      <p:sp>
        <p:nvSpPr>
          <p:cNvPr id="13319" name="TextBox 8"/>
          <p:cNvSpPr txBox="1">
            <a:spLocks noChangeArrowheads="1"/>
          </p:cNvSpPr>
          <p:nvPr/>
        </p:nvSpPr>
        <p:spPr bwMode="auto">
          <a:xfrm>
            <a:off x="5626600" y="2436436"/>
            <a:ext cx="1634630" cy="359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758"/>
              <a:t>Reduce power</a:t>
            </a:r>
          </a:p>
        </p:txBody>
      </p:sp>
      <p:sp>
        <p:nvSpPr>
          <p:cNvPr id="9" name="TextBox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36037" y="1705971"/>
            <a:ext cx="2553501" cy="6046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s-ES" sz="1758">
                <a:noFill/>
                <a:latin typeface="Arial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0338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 bwMode="auto">
          <a:xfrm>
            <a:off x="552114" y="3103316"/>
            <a:ext cx="8039772" cy="65137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s-ES" altLang="es-ES" sz="2735">
                <a:ea typeface="ＭＳ Ｐゴシック" panose="020B0600070205080204" pitchFamily="34" charset="-128"/>
              </a:rPr>
              <a:t>Methodology</a:t>
            </a:r>
          </a:p>
        </p:txBody>
      </p:sp>
    </p:spTree>
    <p:extLst>
      <p:ext uri="{BB962C8B-B14F-4D97-AF65-F5344CB8AC3E}">
        <p14:creationId xmlns:p14="http://schemas.microsoft.com/office/powerpoint/2010/main" val="141542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755279"/>
          </a:xfrm>
        </p:spPr>
        <p:txBody>
          <a:bodyPr/>
          <a:lstStyle/>
          <a:p>
            <a:pPr>
              <a:defRPr/>
            </a:pPr>
            <a:r>
              <a:rPr lang="es-ES" sz="2149" dirty="0"/>
              <a:t>BSC </a:t>
            </a:r>
            <a:r>
              <a:rPr lang="es-ES" sz="2149" dirty="0" err="1"/>
              <a:t>Computer</a:t>
            </a:r>
            <a:r>
              <a:rPr lang="es-ES" sz="2149" dirty="0"/>
              <a:t> </a:t>
            </a:r>
            <a:r>
              <a:rPr lang="es-ES" sz="2149" dirty="0" err="1"/>
              <a:t>Sciences</a:t>
            </a:r>
            <a:r>
              <a:rPr lang="es-ES" sz="2149" dirty="0"/>
              <a:t> Performance Tools</a:t>
            </a:r>
          </a:p>
        </p:txBody>
      </p:sp>
      <p:sp>
        <p:nvSpPr>
          <p:cNvPr id="18434" name="2 Marcador de texto"/>
          <p:cNvSpPr>
            <a:spLocks noGrp="1"/>
          </p:cNvSpPr>
          <p:nvPr>
            <p:ph type="body" sz="quarter" idx="10"/>
          </p:nvPr>
        </p:nvSpPr>
        <p:spPr bwMode="auto">
          <a:xfrm>
            <a:off x="350499" y="963099"/>
            <a:ext cx="8432146" cy="539241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n-US" sz="1758" dirty="0"/>
              <a:t>Since 1991</a:t>
            </a:r>
          </a:p>
          <a:p>
            <a:pPr>
              <a:defRPr/>
            </a:pPr>
            <a:r>
              <a:rPr lang="en-US" sz="1758" dirty="0"/>
              <a:t>Based on traces</a:t>
            </a:r>
          </a:p>
          <a:p>
            <a:pPr>
              <a:defRPr/>
            </a:pPr>
            <a:r>
              <a:rPr lang="en-US" sz="1758" dirty="0"/>
              <a:t>Open Source: </a:t>
            </a:r>
            <a:r>
              <a:rPr lang="en-US" sz="1758" dirty="0">
                <a:solidFill>
                  <a:schemeClr val="accent3"/>
                </a:solidFill>
                <a:ea typeface="DejaVu Sans"/>
              </a:rPr>
              <a:t>http://www.bsc.es/paraver</a:t>
            </a:r>
            <a:endParaRPr lang="en-US" sz="1758" dirty="0"/>
          </a:p>
          <a:p>
            <a:pPr>
              <a:defRPr/>
            </a:pPr>
            <a:r>
              <a:rPr lang="en-US" sz="1758" b="1" dirty="0" err="1"/>
              <a:t>Extrae</a:t>
            </a:r>
            <a:r>
              <a:rPr lang="en-US" sz="1758" dirty="0"/>
              <a:t>: Package that generates </a:t>
            </a:r>
            <a:r>
              <a:rPr lang="en-US" sz="1758" dirty="0" err="1"/>
              <a:t>Paraver</a:t>
            </a:r>
            <a:r>
              <a:rPr lang="en-US" sz="1758" dirty="0"/>
              <a:t> trace-files for a post-mortem analysis</a:t>
            </a:r>
          </a:p>
          <a:p>
            <a:pPr>
              <a:defRPr/>
            </a:pPr>
            <a:r>
              <a:rPr lang="en-US" sz="1758" b="1" dirty="0" err="1"/>
              <a:t>Paraver</a:t>
            </a:r>
            <a:r>
              <a:rPr lang="en-US" sz="1758" dirty="0"/>
              <a:t>: Trace visualization and analysis browser</a:t>
            </a:r>
          </a:p>
          <a:p>
            <a:pPr lvl="1">
              <a:defRPr/>
            </a:pPr>
            <a:r>
              <a:rPr lang="en-US" sz="1758" dirty="0"/>
              <a:t>Includes trace manipulation: Filter, cut traces</a:t>
            </a:r>
          </a:p>
          <a:p>
            <a:pPr>
              <a:defRPr/>
            </a:pPr>
            <a:r>
              <a:rPr lang="en-US" sz="1758" b="1" dirty="0" err="1"/>
              <a:t>Dimemas</a:t>
            </a:r>
            <a:r>
              <a:rPr lang="en-US" sz="1758" dirty="0"/>
              <a:t>: Message passing simulator</a:t>
            </a:r>
          </a:p>
          <a:p>
            <a:pPr marL="0" indent="0">
              <a:buNone/>
              <a:defRPr/>
            </a:pPr>
            <a:endParaRPr lang="es-ES" altLang="es-ES" dirty="0" smtClean="0">
              <a:ea typeface="ＭＳ Ｐゴシック" pitchFamily="34" charset="-128"/>
            </a:endParaRPr>
          </a:p>
        </p:txBody>
      </p:sp>
      <p:sp>
        <p:nvSpPr>
          <p:cNvPr id="5" name="4 Proceso"/>
          <p:cNvSpPr/>
          <p:nvPr/>
        </p:nvSpPr>
        <p:spPr>
          <a:xfrm>
            <a:off x="421840" y="3686448"/>
            <a:ext cx="1488847" cy="521096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758" dirty="0">
                <a:solidFill>
                  <a:schemeClr val="accent1"/>
                </a:solidFill>
              </a:rPr>
              <a:t>Application</a:t>
            </a:r>
          </a:p>
        </p:txBody>
      </p:sp>
      <p:sp>
        <p:nvSpPr>
          <p:cNvPr id="6" name="6 Disco magnético"/>
          <p:cNvSpPr/>
          <p:nvPr/>
        </p:nvSpPr>
        <p:spPr>
          <a:xfrm>
            <a:off x="3132782" y="3540665"/>
            <a:ext cx="984811" cy="665328"/>
          </a:xfrm>
          <a:prstGeom prst="flowChartMagneticDisk">
            <a:avLst/>
          </a:prstGeom>
          <a:solidFill>
            <a:schemeClr val="accent1">
              <a:lumMod val="85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dirty="0">
                <a:solidFill>
                  <a:srgbClr val="333333"/>
                </a:solidFill>
              </a:rPr>
              <a:t>Trace files</a:t>
            </a:r>
          </a:p>
        </p:txBody>
      </p:sp>
      <p:sp>
        <p:nvSpPr>
          <p:cNvPr id="7" name="7 Proceso"/>
          <p:cNvSpPr/>
          <p:nvPr/>
        </p:nvSpPr>
        <p:spPr>
          <a:xfrm>
            <a:off x="1443871" y="4108287"/>
            <a:ext cx="1042193" cy="446654"/>
          </a:xfrm>
          <a:prstGeom prst="flowChartProcess">
            <a:avLst/>
          </a:prstGeom>
          <a:solidFill>
            <a:schemeClr val="accent5">
              <a:lumMod val="20000"/>
              <a:lumOff val="80000"/>
            </a:schemeClr>
          </a:solidFill>
          <a:ln w="190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72"/>
              <a:t>EXTRAE library</a:t>
            </a:r>
          </a:p>
        </p:txBody>
      </p:sp>
      <p:sp>
        <p:nvSpPr>
          <p:cNvPr id="8" name="13 Flecha derecha"/>
          <p:cNvSpPr/>
          <p:nvPr/>
        </p:nvSpPr>
        <p:spPr>
          <a:xfrm>
            <a:off x="2129362" y="3864799"/>
            <a:ext cx="792500" cy="119418"/>
          </a:xfrm>
          <a:prstGeom prst="rightArrow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/>
          </a:p>
        </p:txBody>
      </p:sp>
      <p:sp>
        <p:nvSpPr>
          <p:cNvPr id="11" name="19 Flecha derecha"/>
          <p:cNvSpPr/>
          <p:nvPr/>
        </p:nvSpPr>
        <p:spPr>
          <a:xfrm>
            <a:off x="4891482" y="3864799"/>
            <a:ext cx="145783" cy="119418"/>
          </a:xfrm>
          <a:prstGeom prst="rightArrow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/>
          </a:p>
        </p:txBody>
      </p:sp>
      <p:sp>
        <p:nvSpPr>
          <p:cNvPr id="12" name="20 Proceso"/>
          <p:cNvSpPr/>
          <p:nvPr/>
        </p:nvSpPr>
        <p:spPr>
          <a:xfrm>
            <a:off x="5186149" y="3686447"/>
            <a:ext cx="967750" cy="446654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 w="190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72"/>
              <a:t>DIMEMAS simulator</a:t>
            </a:r>
          </a:p>
        </p:txBody>
      </p:sp>
      <p:sp>
        <p:nvSpPr>
          <p:cNvPr id="13" name="21 Disco magnético"/>
          <p:cNvSpPr/>
          <p:nvPr/>
        </p:nvSpPr>
        <p:spPr>
          <a:xfrm>
            <a:off x="7121650" y="3540665"/>
            <a:ext cx="1414404" cy="665328"/>
          </a:xfrm>
          <a:prstGeom prst="flowChartMagneticDisk">
            <a:avLst/>
          </a:prstGeom>
          <a:solidFill>
            <a:schemeClr val="accent1">
              <a:lumMod val="85000"/>
            </a:scheme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dirty="0">
                <a:solidFill>
                  <a:srgbClr val="1C1C1C"/>
                </a:solidFill>
              </a:rPr>
              <a:t>Simulated trace files</a:t>
            </a:r>
          </a:p>
        </p:txBody>
      </p:sp>
      <p:sp>
        <p:nvSpPr>
          <p:cNvPr id="14" name="23 Flecha derecha"/>
          <p:cNvSpPr/>
          <p:nvPr/>
        </p:nvSpPr>
        <p:spPr>
          <a:xfrm>
            <a:off x="6302784" y="3864799"/>
            <a:ext cx="669981" cy="119418"/>
          </a:xfrm>
          <a:prstGeom prst="rightArrow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/>
          </a:p>
        </p:txBody>
      </p:sp>
      <p:sp>
        <p:nvSpPr>
          <p:cNvPr id="15372" name="29 Rectángulo"/>
          <p:cNvSpPr>
            <a:spLocks noChangeArrowheads="1"/>
          </p:cNvSpPr>
          <p:nvPr/>
        </p:nvSpPr>
        <p:spPr bwMode="auto">
          <a:xfrm>
            <a:off x="1107330" y="5228025"/>
            <a:ext cx="2307712" cy="2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172" b="1"/>
              <a:t>Trace visualization</a:t>
            </a:r>
          </a:p>
        </p:txBody>
      </p:sp>
      <p:sp>
        <p:nvSpPr>
          <p:cNvPr id="15373" name="30 Rectángulo"/>
          <p:cNvSpPr>
            <a:spLocks noChangeArrowheads="1"/>
          </p:cNvSpPr>
          <p:nvPr/>
        </p:nvSpPr>
        <p:spPr bwMode="auto">
          <a:xfrm>
            <a:off x="5274550" y="6425305"/>
            <a:ext cx="3275463" cy="24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977"/>
              <a:t>DIMEMAS generated trace. Target = ideal machine</a:t>
            </a:r>
          </a:p>
        </p:txBody>
      </p:sp>
      <p:sp>
        <p:nvSpPr>
          <p:cNvPr id="17" name="39 Flecha abajo"/>
          <p:cNvSpPr/>
          <p:nvPr/>
        </p:nvSpPr>
        <p:spPr>
          <a:xfrm>
            <a:off x="7768368" y="4331614"/>
            <a:ext cx="148885" cy="223327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/>
          </a:p>
        </p:txBody>
      </p:sp>
      <p:pic>
        <p:nvPicPr>
          <p:cNvPr id="20" name="Picture 6" descr="mpicalls"/>
          <p:cNvPicPr>
            <a:picLocks noChangeAspect="1" noChangeArrowheads="1"/>
          </p:cNvPicPr>
          <p:nvPr/>
        </p:nvPicPr>
        <p:blipFill rotWithShape="1">
          <a:blip r:embed="rId2"/>
          <a:srcRect l="842" t="7357" r="1566" b="54450"/>
          <a:stretch/>
        </p:blipFill>
        <p:spPr bwMode="auto">
          <a:xfrm>
            <a:off x="1106565" y="5580412"/>
            <a:ext cx="3537323" cy="738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mpicalls"/>
          <p:cNvPicPr>
            <a:picLocks noChangeAspect="1" noChangeArrowheads="1"/>
          </p:cNvPicPr>
          <p:nvPr/>
        </p:nvPicPr>
        <p:blipFill rotWithShape="1">
          <a:blip r:embed="rId2"/>
          <a:srcRect l="791" t="57814" r="1582" b="4735"/>
          <a:stretch/>
        </p:blipFill>
        <p:spPr bwMode="auto">
          <a:xfrm>
            <a:off x="5172955" y="5580412"/>
            <a:ext cx="3609536" cy="738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55" name="Flowchart: Manual Operation 18454"/>
          <p:cNvSpPr/>
          <p:nvPr/>
        </p:nvSpPr>
        <p:spPr>
          <a:xfrm>
            <a:off x="2872234" y="4666605"/>
            <a:ext cx="1507457" cy="440450"/>
          </a:xfrm>
          <a:prstGeom prst="flowChartManualOperation">
            <a:avLst/>
          </a:prstGeom>
          <a:solidFill>
            <a:schemeClr val="accent2">
              <a:lumMod val="40000"/>
              <a:lumOff val="60000"/>
            </a:schemeClr>
          </a:solidFill>
          <a:ln w="190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563" dirty="0" err="1"/>
              <a:t>Paraver</a:t>
            </a:r>
            <a:endParaRPr lang="es-ES" sz="1563" dirty="0"/>
          </a:p>
        </p:txBody>
      </p:sp>
      <p:sp>
        <p:nvSpPr>
          <p:cNvPr id="18456" name="Rectangle 18455"/>
          <p:cNvSpPr/>
          <p:nvPr/>
        </p:nvSpPr>
        <p:spPr>
          <a:xfrm>
            <a:off x="4750352" y="3889612"/>
            <a:ext cx="71341" cy="682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64" name="Rectangle 63"/>
          <p:cNvSpPr/>
          <p:nvPr/>
        </p:nvSpPr>
        <p:spPr>
          <a:xfrm>
            <a:off x="4609221" y="3889612"/>
            <a:ext cx="71341" cy="682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65" name="Rectangle 64"/>
          <p:cNvSpPr/>
          <p:nvPr/>
        </p:nvSpPr>
        <p:spPr>
          <a:xfrm>
            <a:off x="4469642" y="3889612"/>
            <a:ext cx="71341" cy="682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66" name="Rectangle 65"/>
          <p:cNvSpPr/>
          <p:nvPr/>
        </p:nvSpPr>
        <p:spPr>
          <a:xfrm>
            <a:off x="4328512" y="3889612"/>
            <a:ext cx="71341" cy="682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67" name="39 Flecha abajo"/>
          <p:cNvSpPr/>
          <p:nvPr/>
        </p:nvSpPr>
        <p:spPr>
          <a:xfrm>
            <a:off x="3554621" y="4331614"/>
            <a:ext cx="148885" cy="223327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/>
          </a:p>
        </p:txBody>
      </p:sp>
      <p:sp>
        <p:nvSpPr>
          <p:cNvPr id="68" name="39 Flecha abajo"/>
          <p:cNvSpPr/>
          <p:nvPr/>
        </p:nvSpPr>
        <p:spPr>
          <a:xfrm>
            <a:off x="3551520" y="5228024"/>
            <a:ext cx="148885" cy="223327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/>
          </a:p>
        </p:txBody>
      </p:sp>
      <p:sp>
        <p:nvSpPr>
          <p:cNvPr id="69" name="39 Flecha abajo"/>
          <p:cNvSpPr/>
          <p:nvPr/>
        </p:nvSpPr>
        <p:spPr>
          <a:xfrm>
            <a:off x="7732697" y="5228024"/>
            <a:ext cx="148885" cy="223327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/>
          </a:p>
        </p:txBody>
      </p:sp>
      <p:sp>
        <p:nvSpPr>
          <p:cNvPr id="71" name="Flowchart: Manual Operation 70"/>
          <p:cNvSpPr/>
          <p:nvPr/>
        </p:nvSpPr>
        <p:spPr>
          <a:xfrm>
            <a:off x="7037902" y="4666605"/>
            <a:ext cx="1507457" cy="440450"/>
          </a:xfrm>
          <a:prstGeom prst="flowChartManualOperation">
            <a:avLst/>
          </a:prstGeom>
          <a:solidFill>
            <a:schemeClr val="accent2">
              <a:lumMod val="40000"/>
              <a:lumOff val="60000"/>
            </a:schemeClr>
          </a:solidFill>
          <a:ln w="190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563" dirty="0" err="1"/>
              <a:t>Paraver</a:t>
            </a:r>
            <a:endParaRPr lang="es-ES" sz="1563" dirty="0"/>
          </a:p>
        </p:txBody>
      </p:sp>
    </p:spTree>
    <p:extLst>
      <p:ext uri="{BB962C8B-B14F-4D97-AF65-F5344CB8AC3E}">
        <p14:creationId xmlns:p14="http://schemas.microsoft.com/office/powerpoint/2010/main" val="324964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Extrae</a:t>
            </a:r>
            <a:endParaRPr lang="es-ES" dirty="0"/>
          </a:p>
        </p:txBody>
      </p:sp>
      <p:sp>
        <p:nvSpPr>
          <p:cNvPr id="16387" name="Text Placeholder 2"/>
          <p:cNvSpPr>
            <a:spLocks noGrp="1"/>
          </p:cNvSpPr>
          <p:nvPr>
            <p:ph type="body" sz="quarter" idx="10"/>
          </p:nvPr>
        </p:nvSpPr>
        <p:spPr bwMode="auto">
          <a:xfrm>
            <a:off x="491630" y="963099"/>
            <a:ext cx="8137477" cy="53924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s-ES" smtClean="0">
                <a:ea typeface="ＭＳ Ｐゴシック" panose="020B0600070205080204" pitchFamily="34" charset="-128"/>
              </a:rPr>
              <a:t>BSC instrumentation package</a:t>
            </a:r>
          </a:p>
          <a:p>
            <a:pPr>
              <a:buFontTx/>
              <a:buNone/>
            </a:pPr>
            <a:endParaRPr lang="en-US" altLang="es-ES" smtClean="0">
              <a:ea typeface="ＭＳ Ｐゴシック" panose="020B0600070205080204" pitchFamily="34" charset="-128"/>
            </a:endParaRPr>
          </a:p>
          <a:p>
            <a:r>
              <a:rPr lang="en-US" altLang="es-ES" smtClean="0">
                <a:ea typeface="ＭＳ Ｐゴシック" panose="020B0600070205080204" pitchFamily="34" charset="-128"/>
              </a:rPr>
              <a:t>When/Where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Parallel programming model runtime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Selected user functions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Periodic samples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User events</a:t>
            </a:r>
          </a:p>
          <a:p>
            <a:pPr lvl="1">
              <a:buFontTx/>
              <a:buNone/>
            </a:pPr>
            <a:endParaRPr lang="en-US" altLang="es-ES" smtClean="0">
              <a:ea typeface="ＭＳ Ｐゴシック" panose="020B0600070205080204" pitchFamily="34" charset="-128"/>
            </a:endParaRPr>
          </a:p>
          <a:p>
            <a:r>
              <a:rPr lang="en-US" altLang="es-ES" smtClean="0">
                <a:ea typeface="ＭＳ Ｐゴシック" panose="020B0600070205080204" pitchFamily="34" charset="-128"/>
              </a:rPr>
              <a:t>Additional information</a:t>
            </a:r>
          </a:p>
          <a:p>
            <a:pPr lvl="1"/>
            <a:r>
              <a:rPr lang="en-US" altLang="es-ES" smtClean="0">
                <a:ea typeface="ＭＳ Ｐゴシック" panose="020B0600070205080204" pitchFamily="34" charset="-128"/>
              </a:rPr>
              <a:t>Counters</a:t>
            </a:r>
          </a:p>
          <a:p>
            <a:endParaRPr lang="es-ES" altLang="es-ES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111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Paraver</a:t>
            </a:r>
            <a:endParaRPr lang="es-ES" dirty="0"/>
          </a:p>
        </p:txBody>
      </p:sp>
      <p:sp>
        <p:nvSpPr>
          <p:cNvPr id="16387" name="Text Placeholder 2"/>
          <p:cNvSpPr>
            <a:spLocks noGrp="1"/>
          </p:cNvSpPr>
          <p:nvPr>
            <p:ph type="body" sz="quarter" idx="10"/>
          </p:nvPr>
        </p:nvSpPr>
        <p:spPr bwMode="auto">
          <a:xfrm>
            <a:off x="491630" y="963099"/>
            <a:ext cx="8137477" cy="539241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defRPr/>
            </a:pPr>
            <a:r>
              <a:rPr lang="en-US" altLang="es-ES" sz="1954" dirty="0">
                <a:latin typeface="Arial" charset="0"/>
                <a:ea typeface="ＭＳ Ｐゴシック" pitchFamily="34" charset="-128"/>
              </a:rPr>
              <a:t>Every behavioral aspect/metric of a thread can be described as a function of time</a:t>
            </a:r>
          </a:p>
          <a:p>
            <a:pPr>
              <a:defRPr/>
            </a:pPr>
            <a:r>
              <a:rPr lang="en-US" altLang="es-ES" sz="1954" dirty="0">
                <a:latin typeface="Arial" charset="0"/>
                <a:ea typeface="ＭＳ Ｐゴシック" pitchFamily="34" charset="-128"/>
              </a:rPr>
              <a:t>Those functions of time can be rendered into a 2D image</a:t>
            </a:r>
          </a:p>
          <a:p>
            <a:pPr marL="0" indent="0">
              <a:buNone/>
              <a:defRPr/>
            </a:pPr>
            <a:endParaRPr lang="en-US" altLang="es-ES" sz="1954" dirty="0">
              <a:latin typeface="Arial" charset="0"/>
              <a:ea typeface="ＭＳ Ｐゴシック" pitchFamily="34" charset="-128"/>
            </a:endParaRPr>
          </a:p>
          <a:p>
            <a:pPr marL="0" indent="0">
              <a:buNone/>
              <a:defRPr/>
            </a:pPr>
            <a:endParaRPr lang="en-US" altLang="es-ES" sz="1954" dirty="0">
              <a:latin typeface="Arial" charset="0"/>
              <a:ea typeface="ＭＳ Ｐゴシック" pitchFamily="34" charset="-128"/>
            </a:endParaRPr>
          </a:p>
          <a:p>
            <a:pPr marL="0" indent="0">
              <a:buNone/>
              <a:defRPr/>
            </a:pPr>
            <a:endParaRPr lang="en-US" altLang="es-ES" sz="1954" dirty="0">
              <a:latin typeface="Arial" charset="0"/>
              <a:ea typeface="ＭＳ Ｐゴシック" pitchFamily="34" charset="-128"/>
            </a:endParaRPr>
          </a:p>
          <a:p>
            <a:pPr marL="0" indent="0">
              <a:buNone/>
              <a:defRPr/>
            </a:pPr>
            <a:endParaRPr lang="en-US" altLang="es-ES" sz="1954" dirty="0">
              <a:latin typeface="Arial" charset="0"/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s-ES" sz="1954" dirty="0">
                <a:latin typeface="Arial" charset="0"/>
                <a:ea typeface="ＭＳ Ｐゴシック" pitchFamily="34" charset="-128"/>
              </a:rPr>
              <a:t>Statistics can be computed for each possible value or range of values of that function of time</a:t>
            </a:r>
          </a:p>
          <a:p>
            <a:pPr lvl="1">
              <a:defRPr/>
            </a:pPr>
            <a:r>
              <a:rPr lang="en-US" altLang="es-ES" sz="1758" dirty="0">
                <a:latin typeface="Arial" charset="0"/>
                <a:ea typeface="ＭＳ Ｐゴシック" pitchFamily="34" charset="-128"/>
              </a:rPr>
              <a:t>Tables: Profiles and histograms</a:t>
            </a:r>
          </a:p>
          <a:p>
            <a:pPr lvl="1">
              <a:defRPr/>
            </a:pPr>
            <a:endParaRPr lang="en-US" altLang="es-ES" sz="1758" dirty="0">
              <a:latin typeface="Arial" charset="0"/>
              <a:ea typeface="ＭＳ Ｐゴシック" pitchFamily="34" charset="-128"/>
            </a:endParaRPr>
          </a:p>
          <a:p>
            <a:pPr lvl="1">
              <a:defRPr/>
            </a:pPr>
            <a:endParaRPr lang="en-US" altLang="es-ES" sz="1758" dirty="0">
              <a:latin typeface="Arial" charset="0"/>
              <a:ea typeface="ＭＳ Ｐゴシック" pitchFamily="34" charset="-128"/>
            </a:endParaRPr>
          </a:p>
          <a:p>
            <a:pPr>
              <a:defRPr/>
            </a:pPr>
            <a:r>
              <a:rPr lang="en-US" altLang="es-ES" sz="1954" dirty="0">
                <a:latin typeface="Arial" charset="0"/>
                <a:ea typeface="ＭＳ Ｐゴシック" pitchFamily="34" charset="-128"/>
              </a:rPr>
              <a:t>Types of functions</a:t>
            </a:r>
          </a:p>
          <a:p>
            <a:pPr lvl="1">
              <a:defRPr/>
            </a:pPr>
            <a:r>
              <a:rPr lang="en-US" altLang="es-ES" sz="1758" dirty="0">
                <a:latin typeface="Arial" charset="0"/>
                <a:ea typeface="ＭＳ Ｐゴシック" pitchFamily="34" charset="-128"/>
              </a:rPr>
              <a:t>Categorical: </a:t>
            </a:r>
            <a:r>
              <a:rPr lang="en-US" altLang="es-ES" sz="1563" dirty="0">
                <a:latin typeface="Arial" charset="0"/>
                <a:ea typeface="ＭＳ Ｐゴシック" pitchFamily="34" charset="-128"/>
              </a:rPr>
              <a:t>State, user function…</a:t>
            </a:r>
          </a:p>
          <a:p>
            <a:pPr lvl="1">
              <a:defRPr/>
            </a:pPr>
            <a:r>
              <a:rPr lang="en-US" altLang="es-ES" sz="1758" dirty="0">
                <a:latin typeface="Arial" charset="0"/>
                <a:ea typeface="ＭＳ Ｐゴシック" pitchFamily="34" charset="-128"/>
              </a:rPr>
              <a:t>Logical: </a:t>
            </a:r>
            <a:r>
              <a:rPr lang="en-US" altLang="es-ES" sz="1563" dirty="0">
                <a:latin typeface="Arial" charset="0"/>
                <a:ea typeface="ＭＳ Ｐゴシック" pitchFamily="34" charset="-128"/>
              </a:rPr>
              <a:t>In specific user function, in MPI call…</a:t>
            </a:r>
          </a:p>
          <a:p>
            <a:pPr lvl="1">
              <a:defRPr/>
            </a:pPr>
            <a:r>
              <a:rPr lang="en-US" altLang="es-ES" sz="1758" dirty="0">
                <a:latin typeface="Arial" charset="0"/>
                <a:ea typeface="ＭＳ Ｐゴシック" pitchFamily="34" charset="-128"/>
              </a:rPr>
              <a:t>Numerical: </a:t>
            </a:r>
            <a:r>
              <a:rPr lang="en-US" altLang="es-ES" sz="1563" dirty="0">
                <a:latin typeface="Arial" charset="0"/>
                <a:ea typeface="ＭＳ Ｐゴシック" pitchFamily="34" charset="-128"/>
              </a:rPr>
              <a:t>IPC, L2 miss ratio, duration of computation burst…</a:t>
            </a:r>
          </a:p>
          <a:p>
            <a:pPr>
              <a:defRPr/>
            </a:pPr>
            <a:endParaRPr lang="es-ES" altLang="es-ES" dirty="0" smtClean="0">
              <a:latin typeface="Arial" charset="0"/>
              <a:ea typeface="ＭＳ Ｐゴシック" pitchFamily="34" charset="-12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767900" y="4101555"/>
            <a:ext cx="2609672" cy="1226815"/>
            <a:chOff x="4535996" y="1652050"/>
            <a:chExt cx="4434840" cy="2084832"/>
          </a:xfrm>
          <a:effectLst>
            <a:outerShdw blurRad="50800" dist="50800" dir="5400000" sx="92000" sy="92000" algn="ctr" rotWithShape="0">
              <a:srgbClr val="000000">
                <a:alpha val="65000"/>
              </a:srgbClr>
            </a:outerShdw>
          </a:effectLst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5996" y="1652050"/>
              <a:ext cx="4434840" cy="2084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3053" y="1914065"/>
              <a:ext cx="3643884" cy="868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2368" y="2303061"/>
            <a:ext cx="3170003" cy="800255"/>
          </a:xfrm>
          <a:prstGeom prst="rect">
            <a:avLst/>
          </a:prstGeom>
          <a:ln>
            <a:noFill/>
          </a:ln>
          <a:effectLst>
            <a:outerShdw blurRad="292100" dist="139700" dir="2700000" sx="92000" sy="92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110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16423" y="3640041"/>
            <a:ext cx="3687438" cy="3024925"/>
          </a:xfrm>
          <a:prstGeom prst="rect">
            <a:avLst/>
          </a:prstGeom>
          <a:solidFill>
            <a:schemeClr val="accent4">
              <a:lumMod val="75000"/>
              <a:alpha val="10000"/>
            </a:schemeClr>
          </a:solidFill>
          <a:ln>
            <a:solidFill>
              <a:srgbClr val="336600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>
              <a:solidFill>
                <a:srgbClr val="002060"/>
              </a:solidFill>
            </a:endParaRPr>
          </a:p>
        </p:txBody>
      </p:sp>
      <p:sp>
        <p:nvSpPr>
          <p:cNvPr id="3" name="L-Shape 2"/>
          <p:cNvSpPr/>
          <p:nvPr/>
        </p:nvSpPr>
        <p:spPr>
          <a:xfrm rot="5400000">
            <a:off x="1687772" y="-685803"/>
            <a:ext cx="5768457" cy="8933080"/>
          </a:xfrm>
          <a:prstGeom prst="corner">
            <a:avLst>
              <a:gd name="adj1" fmla="val 96818"/>
              <a:gd name="adj2" fmla="val 51903"/>
            </a:avLst>
          </a:prstGeom>
          <a:solidFill>
            <a:schemeClr val="accent4">
              <a:alpha val="10000"/>
            </a:schemeClr>
          </a:solidFill>
          <a:effectLst>
            <a:softEdge rad="1270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/>
              <a:t>PARAVER trace analysis</a:t>
            </a:r>
            <a:endParaRPr lang="es-ES" dirty="0"/>
          </a:p>
        </p:txBody>
      </p:sp>
      <p:pic>
        <p:nvPicPr>
          <p:cNvPr id="18435" name="Picture 2" descr="C:\Users\Miguel\Dropbox\Curro\HPC\NEMO\Snapshots\Nemo_Paraver23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999" y="1831593"/>
            <a:ext cx="3647674" cy="1437667"/>
          </a:xfrm>
          <a:prstGeom prst="rect">
            <a:avLst/>
          </a:prstGeom>
          <a:ln>
            <a:noFill/>
          </a:ln>
          <a:effectLst>
            <a:outerShdw blurRad="190500" sx="98000" sy="980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9"/>
          <p:cNvSpPr txBox="1">
            <a:spLocks/>
          </p:cNvSpPr>
          <p:nvPr/>
        </p:nvSpPr>
        <p:spPr>
          <a:xfrm>
            <a:off x="3455365" y="1037541"/>
            <a:ext cx="2605482" cy="297769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1563" b="1" dirty="0">
                <a:solidFill>
                  <a:schemeClr val="tx1">
                    <a:lumMod val="75000"/>
                  </a:schemeClr>
                </a:solidFill>
              </a:rPr>
              <a:t>Serial efficiency</a:t>
            </a:r>
          </a:p>
          <a:p>
            <a:pPr marL="334979" indent="-334979" algn="ctr">
              <a:spcBef>
                <a:spcPct val="20000"/>
              </a:spcBef>
              <a:buBlip>
                <a:blip r:embed="rId3"/>
              </a:buBlip>
              <a:defRPr/>
            </a:pPr>
            <a:endParaRPr lang="en-US" sz="1563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8443" name="15 Rectángulo"/>
          <p:cNvSpPr>
            <a:spLocks noChangeArrowheads="1"/>
          </p:cNvSpPr>
          <p:nvPr/>
        </p:nvSpPr>
        <p:spPr bwMode="auto">
          <a:xfrm>
            <a:off x="477672" y="4637138"/>
            <a:ext cx="3871001" cy="24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977"/>
              <a:t>Useful IPC - Instructions per cycle</a:t>
            </a:r>
          </a:p>
        </p:txBody>
      </p:sp>
      <p:sp>
        <p:nvSpPr>
          <p:cNvPr id="8" name="16 Flecha derecha"/>
          <p:cNvSpPr/>
          <p:nvPr/>
        </p:nvSpPr>
        <p:spPr>
          <a:xfrm>
            <a:off x="403229" y="5902657"/>
            <a:ext cx="3945444" cy="744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/>
          </a:p>
        </p:txBody>
      </p:sp>
      <p:sp>
        <p:nvSpPr>
          <p:cNvPr id="18445" name="17 Rectángulo"/>
          <p:cNvSpPr>
            <a:spLocks noChangeArrowheads="1"/>
          </p:cNvSpPr>
          <p:nvPr/>
        </p:nvSpPr>
        <p:spPr bwMode="auto">
          <a:xfrm>
            <a:off x="403229" y="5977100"/>
            <a:ext cx="3871001" cy="24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977"/>
              <a:t>Horizontal axis -&gt; Time component</a:t>
            </a:r>
          </a:p>
        </p:txBody>
      </p:sp>
      <p:pic>
        <p:nvPicPr>
          <p:cNvPr id="18441" name="Picture 2" descr="C:\Users\Miguel\Dropbox\Curro\HPC\NEMO\Snapshots\Run2-Useful_Durati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229" y="3491036"/>
            <a:ext cx="3922181" cy="922774"/>
          </a:xfrm>
          <a:prstGeom prst="rect">
            <a:avLst/>
          </a:prstGeom>
          <a:ln>
            <a:noFill/>
          </a:ln>
          <a:effectLst>
            <a:outerShdw blurRad="190500" sx="98000" sy="980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4" descr="C:\Users\Miguel\Dropbox\Curro\HPC\NEMO\Snapshots\Run2-Useful_IP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494" y="4860465"/>
            <a:ext cx="3922180" cy="922775"/>
          </a:xfrm>
          <a:prstGeom prst="rect">
            <a:avLst/>
          </a:prstGeom>
          <a:ln>
            <a:noFill/>
          </a:ln>
          <a:effectLst>
            <a:outerShdw blurRad="190500" sx="98000" sy="980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9"/>
          <p:cNvSpPr txBox="1">
            <a:spLocks/>
          </p:cNvSpPr>
          <p:nvPr/>
        </p:nvSpPr>
        <p:spPr>
          <a:xfrm>
            <a:off x="5911962" y="3781051"/>
            <a:ext cx="2605482" cy="297769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1563" b="1" dirty="0">
                <a:solidFill>
                  <a:srgbClr val="002060"/>
                </a:solidFill>
              </a:rPr>
              <a:t>Parallel efficiency</a:t>
            </a:r>
          </a:p>
          <a:p>
            <a:pPr marL="334979" indent="-334979" algn="ctr">
              <a:spcBef>
                <a:spcPct val="20000"/>
              </a:spcBef>
              <a:buBlip>
                <a:blip r:embed="rId3"/>
              </a:buBlip>
              <a:defRPr/>
            </a:pPr>
            <a:endParaRPr lang="en-US" sz="1563" dirty="0">
              <a:solidFill>
                <a:srgbClr val="002060"/>
              </a:solidFill>
            </a:endParaRPr>
          </a:p>
        </p:txBody>
      </p:sp>
      <p:pic>
        <p:nvPicPr>
          <p:cNvPr id="18444" name="Picture 2" descr="C:\Users\Miguel\Dropbox\Curro\HPC\NEMO\Snapshots\Run2-2DH_Useful_Duration_IP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15680" y="1780413"/>
            <a:ext cx="3424347" cy="1740090"/>
          </a:xfrm>
          <a:prstGeom prst="rect">
            <a:avLst/>
          </a:prstGeom>
          <a:ln>
            <a:noFill/>
          </a:ln>
          <a:effectLst>
            <a:outerShdw blurRad="190500" sx="98000" sy="980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0" name="24 Rectángulo"/>
          <p:cNvSpPr>
            <a:spLocks noChangeArrowheads="1"/>
          </p:cNvSpPr>
          <p:nvPr/>
        </p:nvSpPr>
        <p:spPr bwMode="auto">
          <a:xfrm>
            <a:off x="626556" y="1436118"/>
            <a:ext cx="3871001" cy="2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172" b="1"/>
              <a:t>Functions instrumentation</a:t>
            </a:r>
          </a:p>
        </p:txBody>
      </p:sp>
      <p:sp>
        <p:nvSpPr>
          <p:cNvPr id="15" name="25 Llamada con línea 1"/>
          <p:cNvSpPr/>
          <p:nvPr/>
        </p:nvSpPr>
        <p:spPr>
          <a:xfrm>
            <a:off x="4497558" y="3818272"/>
            <a:ext cx="669981" cy="669981"/>
          </a:xfrm>
          <a:prstGeom prst="borderCallout1">
            <a:avLst>
              <a:gd name="adj1" fmla="val 49811"/>
              <a:gd name="adj2" fmla="val 1297"/>
              <a:gd name="adj3" fmla="val 19318"/>
              <a:gd name="adj4" fmla="val -104667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77" dirty="0"/>
              <a:t>Darker color = Longer duration</a:t>
            </a:r>
          </a:p>
        </p:txBody>
      </p:sp>
      <p:sp>
        <p:nvSpPr>
          <p:cNvPr id="16" name="26 Llamada con línea 1"/>
          <p:cNvSpPr/>
          <p:nvPr/>
        </p:nvSpPr>
        <p:spPr>
          <a:xfrm>
            <a:off x="4497558" y="5009349"/>
            <a:ext cx="669981" cy="669981"/>
          </a:xfrm>
          <a:prstGeom prst="borderCallout1">
            <a:avLst>
              <a:gd name="adj1" fmla="val 47396"/>
              <a:gd name="adj2" fmla="val 3992"/>
              <a:gd name="adj3" fmla="val 33072"/>
              <a:gd name="adj4" fmla="val -102765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77"/>
              <a:t>Lighter color = Less IPC</a:t>
            </a:r>
          </a:p>
        </p:txBody>
      </p:sp>
      <p:sp>
        <p:nvSpPr>
          <p:cNvPr id="18453" name="27 Rectángulo"/>
          <p:cNvSpPr>
            <a:spLocks noChangeArrowheads="1"/>
          </p:cNvSpPr>
          <p:nvPr/>
        </p:nvSpPr>
        <p:spPr bwMode="auto">
          <a:xfrm>
            <a:off x="5688635" y="1459382"/>
            <a:ext cx="3126578" cy="2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172" b="1"/>
              <a:t>Correlation between two functions</a:t>
            </a:r>
          </a:p>
        </p:txBody>
      </p:sp>
      <p:sp>
        <p:nvSpPr>
          <p:cNvPr id="20" name="30 Llamada con línea 1"/>
          <p:cNvSpPr/>
          <p:nvPr/>
        </p:nvSpPr>
        <p:spPr>
          <a:xfrm>
            <a:off x="4572000" y="2254983"/>
            <a:ext cx="669981" cy="669981"/>
          </a:xfrm>
          <a:prstGeom prst="borderCallout1">
            <a:avLst>
              <a:gd name="adj1" fmla="val 47033"/>
              <a:gd name="adj2" fmla="val 95741"/>
              <a:gd name="adj3" fmla="val 90151"/>
              <a:gd name="adj4" fmla="val 141166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77" dirty="0"/>
              <a:t>Darker color = Higher values</a:t>
            </a:r>
          </a:p>
        </p:txBody>
      </p:sp>
      <p:pic>
        <p:nvPicPr>
          <p:cNvPr id="18451" name="Picture 2" descr="C:\Users\Miguel\Dropbox\Curro\HPC\NEMO\Snapshots\Run2-MPI_Stats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01786" y="4252519"/>
            <a:ext cx="1924645" cy="2130912"/>
          </a:xfrm>
          <a:prstGeom prst="rect">
            <a:avLst/>
          </a:prstGeom>
          <a:ln>
            <a:noFill/>
          </a:ln>
          <a:effectLst>
            <a:outerShdw blurRad="190500" sx="98000" sy="980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6" name="32 Rectángulo"/>
          <p:cNvSpPr>
            <a:spLocks noChangeArrowheads="1"/>
          </p:cNvSpPr>
          <p:nvPr/>
        </p:nvSpPr>
        <p:spPr bwMode="auto">
          <a:xfrm>
            <a:off x="7526431" y="4452583"/>
            <a:ext cx="1414404" cy="84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977">
                <a:solidFill>
                  <a:srgbClr val="002060"/>
                </a:solidFill>
              </a:rPr>
              <a:t>MPI Stats reflect the percentage of time invested in computation for each thread.</a:t>
            </a:r>
          </a:p>
        </p:txBody>
      </p:sp>
      <p:sp>
        <p:nvSpPr>
          <p:cNvPr id="18457" name="33 Rectángulo"/>
          <p:cNvSpPr>
            <a:spLocks noChangeArrowheads="1"/>
          </p:cNvSpPr>
          <p:nvPr/>
        </p:nvSpPr>
        <p:spPr bwMode="auto">
          <a:xfrm>
            <a:off x="7518676" y="5347442"/>
            <a:ext cx="1414404" cy="691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977">
                <a:solidFill>
                  <a:srgbClr val="002060"/>
                </a:solidFill>
              </a:rPr>
              <a:t>Total stats give the communication efficiency and the load balance  </a:t>
            </a:r>
          </a:p>
        </p:txBody>
      </p:sp>
      <p:sp>
        <p:nvSpPr>
          <p:cNvPr id="24" name="34 Llamada con línea 1"/>
          <p:cNvSpPr/>
          <p:nvPr/>
        </p:nvSpPr>
        <p:spPr>
          <a:xfrm>
            <a:off x="210920" y="1364777"/>
            <a:ext cx="1343064" cy="446654"/>
          </a:xfrm>
          <a:prstGeom prst="borderCallout1">
            <a:avLst>
              <a:gd name="adj1" fmla="val 89890"/>
              <a:gd name="adj2" fmla="val 60940"/>
              <a:gd name="adj3" fmla="val 184573"/>
              <a:gd name="adj4" fmla="val 81893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77" dirty="0"/>
              <a:t>Each color represents a function</a:t>
            </a:r>
          </a:p>
        </p:txBody>
      </p:sp>
      <p:sp>
        <p:nvSpPr>
          <p:cNvPr id="18459" name="17 Rectángulo"/>
          <p:cNvSpPr>
            <a:spLocks noChangeArrowheads="1"/>
          </p:cNvSpPr>
          <p:nvPr/>
        </p:nvSpPr>
        <p:spPr bwMode="auto">
          <a:xfrm>
            <a:off x="-282260" y="6564884"/>
            <a:ext cx="3871001" cy="24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977"/>
              <a:t>* Examples from NEMO 3.4–LIM2  / ORCA025</a:t>
            </a:r>
          </a:p>
        </p:txBody>
      </p:sp>
      <p:sp>
        <p:nvSpPr>
          <p:cNvPr id="18460" name="15 Rectángulo"/>
          <p:cNvSpPr>
            <a:spLocks noChangeArrowheads="1"/>
          </p:cNvSpPr>
          <p:nvPr/>
        </p:nvSpPr>
        <p:spPr bwMode="auto">
          <a:xfrm>
            <a:off x="491630" y="3218081"/>
            <a:ext cx="3871001" cy="24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977"/>
              <a:t>Useful Duration</a:t>
            </a:r>
          </a:p>
        </p:txBody>
      </p:sp>
    </p:spTree>
    <p:extLst>
      <p:ext uri="{BB962C8B-B14F-4D97-AF65-F5344CB8AC3E}">
        <p14:creationId xmlns:p14="http://schemas.microsoft.com/office/powerpoint/2010/main" val="330031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1" descr="Z:\Dropbox\Curro\EC-EARTH\Useful_Duration_96_48_Affinity_Comp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60" y="3287870"/>
            <a:ext cx="8396475" cy="299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An EC-Earth </a:t>
            </a:r>
            <a:r>
              <a:rPr lang="en-US" dirty="0" err="1" smtClean="0"/>
              <a:t>Paraver</a:t>
            </a:r>
            <a:r>
              <a:rPr lang="en-US" dirty="0" smtClean="0"/>
              <a:t> trace</a:t>
            </a:r>
            <a:endParaRPr lang="en-US" dirty="0"/>
          </a:p>
        </p:txBody>
      </p:sp>
      <p:sp>
        <p:nvSpPr>
          <p:cNvPr id="19460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421840" y="963099"/>
            <a:ext cx="8441451" cy="246590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s-ES" sz="1758">
                <a:ea typeface="ＭＳ Ｐゴシック" panose="020B0600070205080204" pitchFamily="34" charset="-128"/>
              </a:rPr>
              <a:t>Motivation: Finding a good configuration to optimize the resources usage.</a:t>
            </a:r>
          </a:p>
          <a:p>
            <a:r>
              <a:rPr lang="en-US" altLang="es-ES" sz="1758">
                <a:ea typeface="ＭＳ Ｐゴシック" panose="020B0600070205080204" pitchFamily="34" charset="-128"/>
              </a:rPr>
              <a:t>IFS T255L91-ORCA1L46</a:t>
            </a:r>
          </a:p>
          <a:p>
            <a:r>
              <a:rPr lang="en-US" altLang="es-ES" sz="1758">
                <a:ea typeface="ＭＳ Ｐゴシック" panose="020B0600070205080204" pitchFamily="34" charset="-128"/>
              </a:rPr>
              <a:t>Configuration used in production</a:t>
            </a:r>
          </a:p>
          <a:p>
            <a:pPr lvl="1"/>
            <a:r>
              <a:rPr lang="en-US" altLang="es-ES" sz="1368">
                <a:ea typeface="ＭＳ Ｐゴシック" panose="020B0600070205080204" pitchFamily="34" charset="-128"/>
              </a:rPr>
              <a:t>Using 7 cores for OASIS, 96 for IFS and 48 for NEMO</a:t>
            </a:r>
          </a:p>
          <a:p>
            <a:r>
              <a:rPr lang="en-US" altLang="es-ES" sz="1758">
                <a:ea typeface="ＭＳ Ｐゴシック" panose="020B0600070205080204" pitchFamily="34" charset="-128"/>
              </a:rPr>
              <a:t>1 day simulation traces</a:t>
            </a:r>
          </a:p>
          <a:p>
            <a:r>
              <a:rPr lang="en-US" altLang="es-ES" sz="1758">
                <a:ea typeface="ＭＳ Ｐゴシック" panose="020B0600070205080204" pitchFamily="34" charset="-128"/>
              </a:rPr>
              <a:t>Traces generated in burst mode (only computational regions &gt; 100us)</a:t>
            </a:r>
          </a:p>
          <a:p>
            <a:r>
              <a:rPr lang="en-US" altLang="es-ES" sz="1758">
                <a:ea typeface="ＭＳ Ｐゴシック" panose="020B0600070205080204" pitchFamily="34" charset="-128"/>
              </a:rPr>
              <a:t>Paraver view </a:t>
            </a:r>
            <a:r>
              <a:rPr lang="en-US" altLang="es-ES" sz="1758">
                <a:ea typeface="ＭＳ Ｐゴシック" panose="020B0600070205080204" pitchFamily="34" charset="-128"/>
                <a:sym typeface="Wingdings" panose="05000000000000000000" pitchFamily="2" charset="2"/>
              </a:rPr>
              <a:t> Useful duration (displays duration of computational bursts)</a:t>
            </a:r>
            <a:endParaRPr lang="en-US" altLang="es-ES" sz="1758">
              <a:ea typeface="ＭＳ Ｐゴシック" panose="020B0600070205080204" pitchFamily="34" charset="-128"/>
            </a:endParaRPr>
          </a:p>
          <a:p>
            <a:pPr lvl="2"/>
            <a:endParaRPr lang="en-U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9580" y="4202891"/>
            <a:ext cx="549012" cy="704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96 IFS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9789" y="5117911"/>
            <a:ext cx="704101" cy="70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48 NEMO</a:t>
            </a:r>
          </a:p>
        </p:txBody>
      </p:sp>
      <p:sp>
        <p:nvSpPr>
          <p:cNvPr id="16" name="Left Brace 15"/>
          <p:cNvSpPr/>
          <p:nvPr/>
        </p:nvSpPr>
        <p:spPr>
          <a:xfrm>
            <a:off x="648269" y="5117911"/>
            <a:ext cx="221777" cy="63276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7" name="Left Brace 16"/>
          <p:cNvSpPr/>
          <p:nvPr/>
        </p:nvSpPr>
        <p:spPr>
          <a:xfrm>
            <a:off x="649821" y="3991971"/>
            <a:ext cx="220225" cy="112594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8" name="Left Brace 17"/>
          <p:cNvSpPr/>
          <p:nvPr/>
        </p:nvSpPr>
        <p:spPr>
          <a:xfrm>
            <a:off x="646718" y="3886511"/>
            <a:ext cx="221776" cy="10546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9" name="Rectangle 18"/>
          <p:cNvSpPr/>
          <p:nvPr/>
        </p:nvSpPr>
        <p:spPr>
          <a:xfrm>
            <a:off x="69789" y="3639922"/>
            <a:ext cx="660677" cy="704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7 </a:t>
            </a:r>
            <a:r>
              <a:rPr lang="es-ES" sz="1172" dirty="0"/>
              <a:t>OASIS</a:t>
            </a:r>
          </a:p>
        </p:txBody>
      </p:sp>
      <p:sp>
        <p:nvSpPr>
          <p:cNvPr id="11" name="16 Flecha derecha"/>
          <p:cNvSpPr/>
          <p:nvPr/>
        </p:nvSpPr>
        <p:spPr>
          <a:xfrm>
            <a:off x="984811" y="6313641"/>
            <a:ext cx="7737350" cy="2109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/>
          </a:p>
        </p:txBody>
      </p:sp>
      <p:sp>
        <p:nvSpPr>
          <p:cNvPr id="19468" name="TextBox 329"/>
          <p:cNvSpPr txBox="1">
            <a:spLocks noChangeArrowheads="1"/>
          </p:cNvSpPr>
          <p:nvPr/>
        </p:nvSpPr>
        <p:spPr bwMode="auto">
          <a:xfrm>
            <a:off x="4221501" y="6504400"/>
            <a:ext cx="927427" cy="30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 i="1"/>
              <a:t>Time axis</a:t>
            </a:r>
          </a:p>
        </p:txBody>
      </p:sp>
      <p:sp>
        <p:nvSpPr>
          <p:cNvPr id="19469" name="TextBox 3"/>
          <p:cNvSpPr txBox="1">
            <a:spLocks noChangeArrowheads="1"/>
          </p:cNvSpPr>
          <p:nvPr/>
        </p:nvSpPr>
        <p:spPr bwMode="auto">
          <a:xfrm>
            <a:off x="702550" y="5956939"/>
            <a:ext cx="6572638" cy="36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758"/>
              <a:t>Black regions </a:t>
            </a:r>
            <a:r>
              <a:rPr lang="en-US" altLang="es-ES" sz="1758">
                <a:sym typeface="Wingdings" panose="05000000000000000000" pitchFamily="2" charset="2"/>
              </a:rPr>
              <a:t> Not computation (MPI, I/O…)  NEMO waiting</a:t>
            </a:r>
            <a:endParaRPr lang="en-US" altLang="es-ES" sz="1758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235140" y="5542853"/>
            <a:ext cx="0" cy="4885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4078820" y="5539751"/>
            <a:ext cx="0" cy="4885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384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5138682" y="3336892"/>
            <a:ext cx="351696" cy="3376657"/>
          </a:xfrm>
          <a:prstGeom prst="rect">
            <a:avLst/>
          </a:prstGeom>
          <a:ln w="22225">
            <a:noFill/>
            <a:prstDash val="sysDot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Dealing with resource contention</a:t>
            </a:r>
            <a:endParaRPr lang="en-US" dirty="0"/>
          </a:p>
        </p:txBody>
      </p:sp>
      <p:sp>
        <p:nvSpPr>
          <p:cNvPr id="20484" name="Text Placeholder 3"/>
          <p:cNvSpPr>
            <a:spLocks noGrp="1"/>
          </p:cNvSpPr>
          <p:nvPr>
            <p:ph type="body" sz="quarter" idx="10"/>
          </p:nvPr>
        </p:nvSpPr>
        <p:spPr bwMode="auto">
          <a:xfrm>
            <a:off x="296219" y="963099"/>
            <a:ext cx="8567072" cy="104994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s-ES" sz="1954">
                <a:ea typeface="ＭＳ Ｐゴシック" panose="020B0600070205080204" pitchFamily="34" charset="-128"/>
              </a:rPr>
              <a:t>Resource contention: Conflict over access to shared resources, i.e. memory, storage, buses…</a:t>
            </a:r>
          </a:p>
          <a:p>
            <a:r>
              <a:rPr lang="en-US" altLang="es-ES" sz="1954">
                <a:ea typeface="ＭＳ Ｐゴシック" panose="020B0600070205080204" pitchFamily="34" charset="-128"/>
              </a:rPr>
              <a:t>Distributing the processes among different nodes to mitigate the problem.</a:t>
            </a:r>
          </a:p>
          <a:p>
            <a:endParaRPr lang="en-US" altLang="es-ES" sz="1954">
              <a:ea typeface="ＭＳ Ｐゴシック" panose="020B0600070205080204" pitchFamily="34" charset="-128"/>
            </a:endParaRPr>
          </a:p>
        </p:txBody>
      </p:sp>
      <p:sp>
        <p:nvSpPr>
          <p:cNvPr id="5" name="Oval 4"/>
          <p:cNvSpPr/>
          <p:nvPr/>
        </p:nvSpPr>
        <p:spPr>
          <a:xfrm>
            <a:off x="5173922" y="3351046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6" name="Oval 5"/>
          <p:cNvSpPr/>
          <p:nvPr/>
        </p:nvSpPr>
        <p:spPr>
          <a:xfrm>
            <a:off x="8339538" y="3351046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7" name="Oval 6"/>
          <p:cNvSpPr/>
          <p:nvPr/>
        </p:nvSpPr>
        <p:spPr>
          <a:xfrm>
            <a:off x="5173922" y="537695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8" name="Oval 7"/>
          <p:cNvSpPr/>
          <p:nvPr/>
        </p:nvSpPr>
        <p:spPr>
          <a:xfrm>
            <a:off x="5525657" y="3351046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9" name="Oval 8"/>
          <p:cNvSpPr/>
          <p:nvPr/>
        </p:nvSpPr>
        <p:spPr>
          <a:xfrm>
            <a:off x="5877392" y="3351046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10" name="Oval 9"/>
          <p:cNvSpPr/>
          <p:nvPr/>
        </p:nvSpPr>
        <p:spPr>
          <a:xfrm>
            <a:off x="6229127" y="3351046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11" name="Oval 10"/>
          <p:cNvSpPr/>
          <p:nvPr/>
        </p:nvSpPr>
        <p:spPr>
          <a:xfrm>
            <a:off x="6580863" y="3351046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12" name="Oval 11"/>
          <p:cNvSpPr/>
          <p:nvPr/>
        </p:nvSpPr>
        <p:spPr>
          <a:xfrm>
            <a:off x="6932598" y="3351046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13" name="Oval 12"/>
          <p:cNvSpPr/>
          <p:nvPr/>
        </p:nvSpPr>
        <p:spPr>
          <a:xfrm>
            <a:off x="7284333" y="3351046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14" name="Oval 13"/>
          <p:cNvSpPr/>
          <p:nvPr/>
        </p:nvSpPr>
        <p:spPr>
          <a:xfrm>
            <a:off x="7987803" y="3351046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16" name="Oval 15"/>
          <p:cNvSpPr/>
          <p:nvPr/>
        </p:nvSpPr>
        <p:spPr>
          <a:xfrm>
            <a:off x="7636068" y="3351046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0496" name="TextBox 16"/>
          <p:cNvSpPr txBox="1">
            <a:spLocks noChangeArrowheads="1"/>
          </p:cNvSpPr>
          <p:nvPr/>
        </p:nvSpPr>
        <p:spPr bwMode="auto">
          <a:xfrm>
            <a:off x="5128767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01</a:t>
            </a:r>
          </a:p>
        </p:txBody>
      </p:sp>
      <p:sp>
        <p:nvSpPr>
          <p:cNvPr id="20497" name="TextBox 17"/>
          <p:cNvSpPr txBox="1">
            <a:spLocks noChangeArrowheads="1"/>
          </p:cNvSpPr>
          <p:nvPr/>
        </p:nvSpPr>
        <p:spPr bwMode="auto">
          <a:xfrm>
            <a:off x="5527343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02</a:t>
            </a:r>
          </a:p>
        </p:txBody>
      </p:sp>
      <p:sp>
        <p:nvSpPr>
          <p:cNvPr id="20498" name="TextBox 18"/>
          <p:cNvSpPr txBox="1">
            <a:spLocks noChangeArrowheads="1"/>
          </p:cNvSpPr>
          <p:nvPr/>
        </p:nvSpPr>
        <p:spPr bwMode="auto">
          <a:xfrm>
            <a:off x="5876292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03</a:t>
            </a:r>
          </a:p>
        </p:txBody>
      </p:sp>
      <p:sp>
        <p:nvSpPr>
          <p:cNvPr id="20499" name="TextBox 19"/>
          <p:cNvSpPr txBox="1">
            <a:spLocks noChangeArrowheads="1"/>
          </p:cNvSpPr>
          <p:nvPr/>
        </p:nvSpPr>
        <p:spPr bwMode="auto">
          <a:xfrm>
            <a:off x="6217486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04</a:t>
            </a:r>
          </a:p>
        </p:txBody>
      </p:sp>
      <p:sp>
        <p:nvSpPr>
          <p:cNvPr id="20500" name="TextBox 20"/>
          <p:cNvSpPr txBox="1">
            <a:spLocks noChangeArrowheads="1"/>
          </p:cNvSpPr>
          <p:nvPr/>
        </p:nvSpPr>
        <p:spPr bwMode="auto">
          <a:xfrm>
            <a:off x="6543172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05</a:t>
            </a:r>
          </a:p>
        </p:txBody>
      </p:sp>
      <p:sp>
        <p:nvSpPr>
          <p:cNvPr id="20501" name="TextBox 21"/>
          <p:cNvSpPr txBox="1">
            <a:spLocks noChangeArrowheads="1"/>
          </p:cNvSpPr>
          <p:nvPr/>
        </p:nvSpPr>
        <p:spPr bwMode="auto">
          <a:xfrm>
            <a:off x="6858000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06</a:t>
            </a:r>
          </a:p>
        </p:txBody>
      </p:sp>
      <p:sp>
        <p:nvSpPr>
          <p:cNvPr id="20502" name="TextBox 22"/>
          <p:cNvSpPr txBox="1">
            <a:spLocks noChangeArrowheads="1"/>
          </p:cNvSpPr>
          <p:nvPr/>
        </p:nvSpPr>
        <p:spPr bwMode="auto">
          <a:xfrm>
            <a:off x="7236415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07</a:t>
            </a:r>
          </a:p>
        </p:txBody>
      </p:sp>
      <p:sp>
        <p:nvSpPr>
          <p:cNvPr id="20503" name="TextBox 23"/>
          <p:cNvSpPr txBox="1">
            <a:spLocks noChangeArrowheads="1"/>
          </p:cNvSpPr>
          <p:nvPr/>
        </p:nvSpPr>
        <p:spPr bwMode="auto">
          <a:xfrm>
            <a:off x="7597771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08</a:t>
            </a:r>
          </a:p>
        </p:txBody>
      </p:sp>
      <p:sp>
        <p:nvSpPr>
          <p:cNvPr id="20504" name="TextBox 24"/>
          <p:cNvSpPr txBox="1">
            <a:spLocks noChangeArrowheads="1"/>
          </p:cNvSpPr>
          <p:nvPr/>
        </p:nvSpPr>
        <p:spPr bwMode="auto">
          <a:xfrm>
            <a:off x="7949821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09</a:t>
            </a:r>
          </a:p>
        </p:txBody>
      </p:sp>
      <p:sp>
        <p:nvSpPr>
          <p:cNvPr id="20505" name="TextBox 25"/>
          <p:cNvSpPr txBox="1">
            <a:spLocks noChangeArrowheads="1"/>
          </p:cNvSpPr>
          <p:nvPr/>
        </p:nvSpPr>
        <p:spPr bwMode="auto">
          <a:xfrm>
            <a:off x="8301872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10</a:t>
            </a:r>
          </a:p>
        </p:txBody>
      </p:sp>
      <p:sp>
        <p:nvSpPr>
          <p:cNvPr id="28" name="Oval 27"/>
          <p:cNvSpPr/>
          <p:nvPr/>
        </p:nvSpPr>
        <p:spPr>
          <a:xfrm>
            <a:off x="5173922" y="3695340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9" name="Oval 28"/>
          <p:cNvSpPr/>
          <p:nvPr/>
        </p:nvSpPr>
        <p:spPr>
          <a:xfrm>
            <a:off x="5173922" y="4040918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0508" name="TextBox 35"/>
          <p:cNvSpPr txBox="1">
            <a:spLocks noChangeArrowheads="1"/>
          </p:cNvSpPr>
          <p:nvPr/>
        </p:nvSpPr>
        <p:spPr bwMode="auto">
          <a:xfrm>
            <a:off x="4761208" y="3129681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01</a:t>
            </a:r>
          </a:p>
        </p:txBody>
      </p:sp>
      <p:sp>
        <p:nvSpPr>
          <p:cNvPr id="20509" name="TextBox 36"/>
          <p:cNvSpPr txBox="1">
            <a:spLocks noChangeArrowheads="1"/>
          </p:cNvSpPr>
          <p:nvPr/>
        </p:nvSpPr>
        <p:spPr bwMode="auto">
          <a:xfrm>
            <a:off x="4758106" y="3473977"/>
            <a:ext cx="379967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02</a:t>
            </a:r>
          </a:p>
        </p:txBody>
      </p:sp>
      <p:sp>
        <p:nvSpPr>
          <p:cNvPr id="20510" name="TextBox 37"/>
          <p:cNvSpPr txBox="1">
            <a:spLocks noChangeArrowheads="1"/>
          </p:cNvSpPr>
          <p:nvPr/>
        </p:nvSpPr>
        <p:spPr bwMode="auto">
          <a:xfrm>
            <a:off x="4751902" y="3819824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03</a:t>
            </a:r>
          </a:p>
        </p:txBody>
      </p:sp>
      <p:sp>
        <p:nvSpPr>
          <p:cNvPr id="20511" name="TextBox 38"/>
          <p:cNvSpPr txBox="1">
            <a:spLocks noChangeArrowheads="1"/>
          </p:cNvSpPr>
          <p:nvPr/>
        </p:nvSpPr>
        <p:spPr bwMode="auto">
          <a:xfrm>
            <a:off x="4751902" y="4452584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10</a:t>
            </a:r>
          </a:p>
        </p:txBody>
      </p:sp>
      <p:sp>
        <p:nvSpPr>
          <p:cNvPr id="20512" name="TextBox 39"/>
          <p:cNvSpPr txBox="1">
            <a:spLocks noChangeArrowheads="1"/>
          </p:cNvSpPr>
          <p:nvPr/>
        </p:nvSpPr>
        <p:spPr bwMode="auto">
          <a:xfrm>
            <a:off x="4751902" y="4804633"/>
            <a:ext cx="390822" cy="51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11</a:t>
            </a:r>
          </a:p>
        </p:txBody>
      </p:sp>
      <p:sp>
        <p:nvSpPr>
          <p:cNvPr id="20513" name="TextBox 40"/>
          <p:cNvSpPr txBox="1">
            <a:spLocks noChangeArrowheads="1"/>
          </p:cNvSpPr>
          <p:nvPr/>
        </p:nvSpPr>
        <p:spPr bwMode="auto">
          <a:xfrm>
            <a:off x="4751902" y="5156684"/>
            <a:ext cx="390822" cy="51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12</a:t>
            </a:r>
          </a:p>
        </p:txBody>
      </p:sp>
      <p:sp>
        <p:nvSpPr>
          <p:cNvPr id="20514" name="TextBox 43"/>
          <p:cNvSpPr txBox="1">
            <a:spLocks noChangeArrowheads="1"/>
          </p:cNvSpPr>
          <p:nvPr/>
        </p:nvSpPr>
        <p:spPr bwMode="auto">
          <a:xfrm>
            <a:off x="4751902" y="5738264"/>
            <a:ext cx="390822" cy="51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15</a:t>
            </a:r>
          </a:p>
        </p:txBody>
      </p:sp>
      <p:sp>
        <p:nvSpPr>
          <p:cNvPr id="20515" name="TextBox 44"/>
          <p:cNvSpPr txBox="1">
            <a:spLocks noChangeArrowheads="1"/>
          </p:cNvSpPr>
          <p:nvPr/>
        </p:nvSpPr>
        <p:spPr bwMode="auto">
          <a:xfrm>
            <a:off x="4751902" y="6088764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16</a:t>
            </a:r>
          </a:p>
        </p:txBody>
      </p:sp>
      <p:sp>
        <p:nvSpPr>
          <p:cNvPr id="47" name="Oval 46"/>
          <p:cNvSpPr/>
          <p:nvPr/>
        </p:nvSpPr>
        <p:spPr>
          <a:xfrm>
            <a:off x="5172419" y="5025221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49" name="Oval 48"/>
          <p:cNvSpPr/>
          <p:nvPr/>
        </p:nvSpPr>
        <p:spPr>
          <a:xfrm>
            <a:off x="5173922" y="6300848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50" name="Oval 49"/>
          <p:cNvSpPr/>
          <p:nvPr/>
        </p:nvSpPr>
        <p:spPr>
          <a:xfrm>
            <a:off x="5525657" y="368862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51" name="Oval 50"/>
          <p:cNvSpPr/>
          <p:nvPr/>
        </p:nvSpPr>
        <p:spPr>
          <a:xfrm>
            <a:off x="5877392" y="368862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52" name="Oval 51"/>
          <p:cNvSpPr/>
          <p:nvPr/>
        </p:nvSpPr>
        <p:spPr>
          <a:xfrm>
            <a:off x="6229127" y="368862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53" name="Oval 52"/>
          <p:cNvSpPr/>
          <p:nvPr/>
        </p:nvSpPr>
        <p:spPr>
          <a:xfrm>
            <a:off x="6580863" y="368862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54" name="Oval 53"/>
          <p:cNvSpPr/>
          <p:nvPr/>
        </p:nvSpPr>
        <p:spPr>
          <a:xfrm>
            <a:off x="6932598" y="368862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55" name="Oval 54"/>
          <p:cNvSpPr/>
          <p:nvPr/>
        </p:nvSpPr>
        <p:spPr>
          <a:xfrm>
            <a:off x="7284333" y="368862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56" name="Oval 55"/>
          <p:cNvSpPr/>
          <p:nvPr/>
        </p:nvSpPr>
        <p:spPr>
          <a:xfrm>
            <a:off x="7636068" y="368862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57" name="Oval 56"/>
          <p:cNvSpPr/>
          <p:nvPr/>
        </p:nvSpPr>
        <p:spPr>
          <a:xfrm>
            <a:off x="7987803" y="368862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58" name="Oval 57"/>
          <p:cNvSpPr/>
          <p:nvPr/>
        </p:nvSpPr>
        <p:spPr>
          <a:xfrm>
            <a:off x="8339538" y="368862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59" name="Oval 58"/>
          <p:cNvSpPr/>
          <p:nvPr/>
        </p:nvSpPr>
        <p:spPr>
          <a:xfrm>
            <a:off x="5525657" y="404036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60" name="Oval 59"/>
          <p:cNvSpPr/>
          <p:nvPr/>
        </p:nvSpPr>
        <p:spPr>
          <a:xfrm>
            <a:off x="5877392" y="404036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61" name="Oval 60"/>
          <p:cNvSpPr/>
          <p:nvPr/>
        </p:nvSpPr>
        <p:spPr>
          <a:xfrm>
            <a:off x="6229127" y="404036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62" name="Oval 61"/>
          <p:cNvSpPr/>
          <p:nvPr/>
        </p:nvSpPr>
        <p:spPr>
          <a:xfrm>
            <a:off x="6580863" y="404036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63" name="Oval 62"/>
          <p:cNvSpPr/>
          <p:nvPr/>
        </p:nvSpPr>
        <p:spPr>
          <a:xfrm>
            <a:off x="6932598" y="404036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64" name="Oval 63"/>
          <p:cNvSpPr/>
          <p:nvPr/>
        </p:nvSpPr>
        <p:spPr>
          <a:xfrm>
            <a:off x="7284333" y="404036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65" name="Oval 64"/>
          <p:cNvSpPr/>
          <p:nvPr/>
        </p:nvSpPr>
        <p:spPr>
          <a:xfrm>
            <a:off x="7636068" y="404036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66" name="Oval 65"/>
          <p:cNvSpPr/>
          <p:nvPr/>
        </p:nvSpPr>
        <p:spPr>
          <a:xfrm>
            <a:off x="7987803" y="404036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67" name="Oval 66"/>
          <p:cNvSpPr/>
          <p:nvPr/>
        </p:nvSpPr>
        <p:spPr>
          <a:xfrm>
            <a:off x="8339538" y="404036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71" name="Oval 70"/>
          <p:cNvSpPr/>
          <p:nvPr/>
        </p:nvSpPr>
        <p:spPr>
          <a:xfrm>
            <a:off x="5173922" y="4655319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72" name="Oval 71"/>
          <p:cNvSpPr/>
          <p:nvPr/>
        </p:nvSpPr>
        <p:spPr>
          <a:xfrm>
            <a:off x="5525657" y="465476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73" name="Oval 72"/>
          <p:cNvSpPr/>
          <p:nvPr/>
        </p:nvSpPr>
        <p:spPr>
          <a:xfrm>
            <a:off x="5877392" y="465476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74" name="Oval 73"/>
          <p:cNvSpPr/>
          <p:nvPr/>
        </p:nvSpPr>
        <p:spPr>
          <a:xfrm>
            <a:off x="6229127" y="465476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75" name="Oval 74"/>
          <p:cNvSpPr/>
          <p:nvPr/>
        </p:nvSpPr>
        <p:spPr>
          <a:xfrm>
            <a:off x="6580863" y="465476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76" name="Oval 75"/>
          <p:cNvSpPr/>
          <p:nvPr/>
        </p:nvSpPr>
        <p:spPr>
          <a:xfrm>
            <a:off x="6932598" y="465476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77" name="Oval 76"/>
          <p:cNvSpPr/>
          <p:nvPr/>
        </p:nvSpPr>
        <p:spPr>
          <a:xfrm>
            <a:off x="7284333" y="465476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78" name="Oval 77"/>
          <p:cNvSpPr/>
          <p:nvPr/>
        </p:nvSpPr>
        <p:spPr>
          <a:xfrm>
            <a:off x="7636068" y="465476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79" name="Oval 78"/>
          <p:cNvSpPr/>
          <p:nvPr/>
        </p:nvSpPr>
        <p:spPr>
          <a:xfrm>
            <a:off x="7987803" y="465476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80" name="Oval 79"/>
          <p:cNvSpPr/>
          <p:nvPr/>
        </p:nvSpPr>
        <p:spPr>
          <a:xfrm>
            <a:off x="8339538" y="465476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91" name="Oval 90"/>
          <p:cNvSpPr/>
          <p:nvPr/>
        </p:nvSpPr>
        <p:spPr>
          <a:xfrm>
            <a:off x="5525657" y="5025221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92" name="Oval 91"/>
          <p:cNvSpPr/>
          <p:nvPr/>
        </p:nvSpPr>
        <p:spPr>
          <a:xfrm>
            <a:off x="5877392" y="5025221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93" name="Oval 92"/>
          <p:cNvSpPr/>
          <p:nvPr/>
        </p:nvSpPr>
        <p:spPr>
          <a:xfrm>
            <a:off x="5525657" y="537695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94" name="Oval 93"/>
          <p:cNvSpPr/>
          <p:nvPr/>
        </p:nvSpPr>
        <p:spPr>
          <a:xfrm>
            <a:off x="5877392" y="537695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95" name="Oval 94"/>
          <p:cNvSpPr/>
          <p:nvPr/>
        </p:nvSpPr>
        <p:spPr>
          <a:xfrm>
            <a:off x="6229127" y="537695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96" name="Oval 95"/>
          <p:cNvSpPr/>
          <p:nvPr/>
        </p:nvSpPr>
        <p:spPr>
          <a:xfrm>
            <a:off x="6229127" y="5025221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97" name="Oval 96"/>
          <p:cNvSpPr/>
          <p:nvPr/>
        </p:nvSpPr>
        <p:spPr>
          <a:xfrm>
            <a:off x="6580863" y="5025221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98" name="Oval 97"/>
          <p:cNvSpPr/>
          <p:nvPr/>
        </p:nvSpPr>
        <p:spPr>
          <a:xfrm>
            <a:off x="6932598" y="5025221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99" name="Oval 98"/>
          <p:cNvSpPr/>
          <p:nvPr/>
        </p:nvSpPr>
        <p:spPr>
          <a:xfrm>
            <a:off x="7284333" y="5025221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00" name="Oval 99"/>
          <p:cNvSpPr/>
          <p:nvPr/>
        </p:nvSpPr>
        <p:spPr>
          <a:xfrm>
            <a:off x="7636068" y="5025221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01" name="Oval 100"/>
          <p:cNvSpPr/>
          <p:nvPr/>
        </p:nvSpPr>
        <p:spPr>
          <a:xfrm>
            <a:off x="7987803" y="5025221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02" name="Oval 101"/>
          <p:cNvSpPr/>
          <p:nvPr/>
        </p:nvSpPr>
        <p:spPr>
          <a:xfrm>
            <a:off x="8339538" y="5025221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03" name="Oval 102"/>
          <p:cNvSpPr/>
          <p:nvPr/>
        </p:nvSpPr>
        <p:spPr>
          <a:xfrm>
            <a:off x="6580863" y="537695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04" name="Oval 103"/>
          <p:cNvSpPr/>
          <p:nvPr/>
        </p:nvSpPr>
        <p:spPr>
          <a:xfrm>
            <a:off x="6932598" y="537695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05" name="Oval 104"/>
          <p:cNvSpPr/>
          <p:nvPr/>
        </p:nvSpPr>
        <p:spPr>
          <a:xfrm>
            <a:off x="7284333" y="537695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06" name="Oval 105"/>
          <p:cNvSpPr/>
          <p:nvPr/>
        </p:nvSpPr>
        <p:spPr>
          <a:xfrm>
            <a:off x="7636068" y="537695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07" name="Oval 106"/>
          <p:cNvSpPr/>
          <p:nvPr/>
        </p:nvSpPr>
        <p:spPr>
          <a:xfrm>
            <a:off x="7987803" y="537695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08" name="Oval 107"/>
          <p:cNvSpPr/>
          <p:nvPr/>
        </p:nvSpPr>
        <p:spPr>
          <a:xfrm>
            <a:off x="8339538" y="537695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09" name="Oval 108"/>
          <p:cNvSpPr/>
          <p:nvPr/>
        </p:nvSpPr>
        <p:spPr>
          <a:xfrm>
            <a:off x="5173922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10" name="Oval 109"/>
          <p:cNvSpPr/>
          <p:nvPr/>
        </p:nvSpPr>
        <p:spPr>
          <a:xfrm>
            <a:off x="5525657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11" name="Oval 110"/>
          <p:cNvSpPr/>
          <p:nvPr/>
        </p:nvSpPr>
        <p:spPr>
          <a:xfrm>
            <a:off x="5877392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12" name="Oval 111"/>
          <p:cNvSpPr/>
          <p:nvPr/>
        </p:nvSpPr>
        <p:spPr>
          <a:xfrm>
            <a:off x="6229127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13" name="Oval 112"/>
          <p:cNvSpPr/>
          <p:nvPr/>
        </p:nvSpPr>
        <p:spPr>
          <a:xfrm>
            <a:off x="6580863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14" name="Oval 113"/>
          <p:cNvSpPr/>
          <p:nvPr/>
        </p:nvSpPr>
        <p:spPr>
          <a:xfrm>
            <a:off x="6932598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15" name="Oval 114"/>
          <p:cNvSpPr/>
          <p:nvPr/>
        </p:nvSpPr>
        <p:spPr>
          <a:xfrm>
            <a:off x="7284333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16" name="Oval 115"/>
          <p:cNvSpPr/>
          <p:nvPr/>
        </p:nvSpPr>
        <p:spPr>
          <a:xfrm>
            <a:off x="7636068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17" name="Oval 116"/>
          <p:cNvSpPr/>
          <p:nvPr/>
        </p:nvSpPr>
        <p:spPr>
          <a:xfrm>
            <a:off x="7987803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18" name="Oval 117"/>
          <p:cNvSpPr/>
          <p:nvPr/>
        </p:nvSpPr>
        <p:spPr>
          <a:xfrm>
            <a:off x="8339538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122" name="Oval 121"/>
          <p:cNvSpPr/>
          <p:nvPr/>
        </p:nvSpPr>
        <p:spPr>
          <a:xfrm>
            <a:off x="5525657" y="6300848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123" name="Oval 122"/>
          <p:cNvSpPr/>
          <p:nvPr/>
        </p:nvSpPr>
        <p:spPr>
          <a:xfrm>
            <a:off x="5877392" y="6300848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124" name="Oval 123"/>
          <p:cNvSpPr/>
          <p:nvPr/>
        </p:nvSpPr>
        <p:spPr>
          <a:xfrm>
            <a:off x="6229127" y="6300848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125" name="Oval 124"/>
          <p:cNvSpPr/>
          <p:nvPr/>
        </p:nvSpPr>
        <p:spPr>
          <a:xfrm>
            <a:off x="6580863" y="6300848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126" name="Oval 125"/>
          <p:cNvSpPr/>
          <p:nvPr/>
        </p:nvSpPr>
        <p:spPr>
          <a:xfrm>
            <a:off x="6932598" y="6300848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127" name="Oval 126"/>
          <p:cNvSpPr/>
          <p:nvPr/>
        </p:nvSpPr>
        <p:spPr>
          <a:xfrm>
            <a:off x="7284333" y="6300848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128" name="Oval 127"/>
          <p:cNvSpPr/>
          <p:nvPr/>
        </p:nvSpPr>
        <p:spPr>
          <a:xfrm>
            <a:off x="7636068" y="6300848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129" name="Oval 128"/>
          <p:cNvSpPr/>
          <p:nvPr/>
        </p:nvSpPr>
        <p:spPr>
          <a:xfrm>
            <a:off x="7987803" y="6300848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130" name="Oval 129"/>
          <p:cNvSpPr/>
          <p:nvPr/>
        </p:nvSpPr>
        <p:spPr>
          <a:xfrm>
            <a:off x="8339538" y="6300848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736456" y="3346272"/>
            <a:ext cx="351696" cy="3306310"/>
          </a:xfrm>
          <a:prstGeom prst="rect">
            <a:avLst/>
          </a:prstGeom>
          <a:ln w="22225">
            <a:noFill/>
            <a:prstDash val="sysDot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58" dirty="0"/>
          </a:p>
        </p:txBody>
      </p:sp>
      <p:sp>
        <p:nvSpPr>
          <p:cNvPr id="132" name="Oval 131"/>
          <p:cNvSpPr/>
          <p:nvPr/>
        </p:nvSpPr>
        <p:spPr>
          <a:xfrm>
            <a:off x="771219" y="3360426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135" name="Oval 134"/>
          <p:cNvSpPr/>
          <p:nvPr/>
        </p:nvSpPr>
        <p:spPr>
          <a:xfrm>
            <a:off x="771219" y="3698007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20586" name="TextBox 142"/>
          <p:cNvSpPr txBox="1">
            <a:spLocks noChangeArrowheads="1"/>
          </p:cNvSpPr>
          <p:nvPr/>
        </p:nvSpPr>
        <p:spPr bwMode="auto">
          <a:xfrm>
            <a:off x="696347" y="2782283"/>
            <a:ext cx="392373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01</a:t>
            </a:r>
          </a:p>
        </p:txBody>
      </p:sp>
      <p:sp>
        <p:nvSpPr>
          <p:cNvPr id="20587" name="TextBox 143"/>
          <p:cNvSpPr txBox="1">
            <a:spLocks noChangeArrowheads="1"/>
          </p:cNvSpPr>
          <p:nvPr/>
        </p:nvSpPr>
        <p:spPr bwMode="auto">
          <a:xfrm>
            <a:off x="1094923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02</a:t>
            </a:r>
          </a:p>
        </p:txBody>
      </p:sp>
      <p:sp>
        <p:nvSpPr>
          <p:cNvPr id="20588" name="TextBox 144"/>
          <p:cNvSpPr txBox="1">
            <a:spLocks noChangeArrowheads="1"/>
          </p:cNvSpPr>
          <p:nvPr/>
        </p:nvSpPr>
        <p:spPr bwMode="auto">
          <a:xfrm>
            <a:off x="1445422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03</a:t>
            </a:r>
          </a:p>
        </p:txBody>
      </p:sp>
      <p:sp>
        <p:nvSpPr>
          <p:cNvPr id="20589" name="TextBox 145"/>
          <p:cNvSpPr txBox="1">
            <a:spLocks noChangeArrowheads="1"/>
          </p:cNvSpPr>
          <p:nvPr/>
        </p:nvSpPr>
        <p:spPr bwMode="auto">
          <a:xfrm>
            <a:off x="1786616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04</a:t>
            </a:r>
          </a:p>
        </p:txBody>
      </p:sp>
      <p:sp>
        <p:nvSpPr>
          <p:cNvPr id="20590" name="TextBox 146"/>
          <p:cNvSpPr txBox="1">
            <a:spLocks noChangeArrowheads="1"/>
          </p:cNvSpPr>
          <p:nvPr/>
        </p:nvSpPr>
        <p:spPr bwMode="auto">
          <a:xfrm>
            <a:off x="2110751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05</a:t>
            </a:r>
          </a:p>
        </p:txBody>
      </p:sp>
      <p:sp>
        <p:nvSpPr>
          <p:cNvPr id="20591" name="TextBox 147"/>
          <p:cNvSpPr txBox="1">
            <a:spLocks noChangeArrowheads="1"/>
          </p:cNvSpPr>
          <p:nvPr/>
        </p:nvSpPr>
        <p:spPr bwMode="auto">
          <a:xfrm>
            <a:off x="2427131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06</a:t>
            </a:r>
          </a:p>
        </p:txBody>
      </p:sp>
      <p:sp>
        <p:nvSpPr>
          <p:cNvPr id="20592" name="TextBox 148"/>
          <p:cNvSpPr txBox="1">
            <a:spLocks noChangeArrowheads="1"/>
          </p:cNvSpPr>
          <p:nvPr/>
        </p:nvSpPr>
        <p:spPr bwMode="auto">
          <a:xfrm>
            <a:off x="2803995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07</a:t>
            </a:r>
          </a:p>
        </p:txBody>
      </p:sp>
      <p:sp>
        <p:nvSpPr>
          <p:cNvPr id="20593" name="TextBox 149"/>
          <p:cNvSpPr txBox="1">
            <a:spLocks noChangeArrowheads="1"/>
          </p:cNvSpPr>
          <p:nvPr/>
        </p:nvSpPr>
        <p:spPr bwMode="auto">
          <a:xfrm>
            <a:off x="3165351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08</a:t>
            </a:r>
          </a:p>
        </p:txBody>
      </p:sp>
      <p:sp>
        <p:nvSpPr>
          <p:cNvPr id="20594" name="TextBox 150"/>
          <p:cNvSpPr txBox="1">
            <a:spLocks noChangeArrowheads="1"/>
          </p:cNvSpPr>
          <p:nvPr/>
        </p:nvSpPr>
        <p:spPr bwMode="auto">
          <a:xfrm>
            <a:off x="3517400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09</a:t>
            </a:r>
          </a:p>
        </p:txBody>
      </p:sp>
      <p:sp>
        <p:nvSpPr>
          <p:cNvPr id="20595" name="TextBox 151"/>
          <p:cNvSpPr txBox="1">
            <a:spLocks noChangeArrowheads="1"/>
          </p:cNvSpPr>
          <p:nvPr/>
        </p:nvSpPr>
        <p:spPr bwMode="auto">
          <a:xfrm>
            <a:off x="3869451" y="278228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10</a:t>
            </a:r>
          </a:p>
        </p:txBody>
      </p:sp>
      <p:sp>
        <p:nvSpPr>
          <p:cNvPr id="20596" name="TextBox 154"/>
          <p:cNvSpPr txBox="1">
            <a:spLocks noChangeArrowheads="1"/>
          </p:cNvSpPr>
          <p:nvPr/>
        </p:nvSpPr>
        <p:spPr bwMode="auto">
          <a:xfrm>
            <a:off x="352051" y="3134334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01</a:t>
            </a:r>
          </a:p>
        </p:txBody>
      </p:sp>
      <p:sp>
        <p:nvSpPr>
          <p:cNvPr id="20597" name="TextBox 155"/>
          <p:cNvSpPr txBox="1">
            <a:spLocks noChangeArrowheads="1"/>
          </p:cNvSpPr>
          <p:nvPr/>
        </p:nvSpPr>
        <p:spPr bwMode="auto">
          <a:xfrm>
            <a:off x="352051" y="3473977"/>
            <a:ext cx="379966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02</a:t>
            </a:r>
          </a:p>
        </p:txBody>
      </p:sp>
      <p:sp>
        <p:nvSpPr>
          <p:cNvPr id="20598" name="TextBox 156"/>
          <p:cNvSpPr txBox="1">
            <a:spLocks noChangeArrowheads="1"/>
          </p:cNvSpPr>
          <p:nvPr/>
        </p:nvSpPr>
        <p:spPr bwMode="auto">
          <a:xfrm>
            <a:off x="352051" y="3819824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03</a:t>
            </a:r>
          </a:p>
        </p:txBody>
      </p:sp>
      <p:sp>
        <p:nvSpPr>
          <p:cNvPr id="20599" name="TextBox 157"/>
          <p:cNvSpPr txBox="1">
            <a:spLocks noChangeArrowheads="1"/>
          </p:cNvSpPr>
          <p:nvPr/>
        </p:nvSpPr>
        <p:spPr bwMode="auto">
          <a:xfrm>
            <a:off x="352051" y="4452584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07</a:t>
            </a:r>
          </a:p>
        </p:txBody>
      </p:sp>
      <p:sp>
        <p:nvSpPr>
          <p:cNvPr id="20600" name="TextBox 158"/>
          <p:cNvSpPr txBox="1">
            <a:spLocks noChangeArrowheads="1"/>
          </p:cNvSpPr>
          <p:nvPr/>
        </p:nvSpPr>
        <p:spPr bwMode="auto">
          <a:xfrm>
            <a:off x="352051" y="4804633"/>
            <a:ext cx="390822" cy="51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08</a:t>
            </a:r>
          </a:p>
        </p:txBody>
      </p:sp>
      <p:sp>
        <p:nvSpPr>
          <p:cNvPr id="20601" name="TextBox 159"/>
          <p:cNvSpPr txBox="1">
            <a:spLocks noChangeArrowheads="1"/>
          </p:cNvSpPr>
          <p:nvPr/>
        </p:nvSpPr>
        <p:spPr bwMode="auto">
          <a:xfrm>
            <a:off x="352051" y="5156684"/>
            <a:ext cx="390822" cy="51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09</a:t>
            </a:r>
          </a:p>
        </p:txBody>
      </p:sp>
      <p:sp>
        <p:nvSpPr>
          <p:cNvPr id="20602" name="TextBox 160"/>
          <p:cNvSpPr txBox="1">
            <a:spLocks noChangeArrowheads="1"/>
          </p:cNvSpPr>
          <p:nvPr/>
        </p:nvSpPr>
        <p:spPr bwMode="auto">
          <a:xfrm>
            <a:off x="352051" y="5738264"/>
            <a:ext cx="390822" cy="51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15</a:t>
            </a:r>
          </a:p>
        </p:txBody>
      </p:sp>
      <p:sp>
        <p:nvSpPr>
          <p:cNvPr id="20603" name="TextBox 161"/>
          <p:cNvSpPr txBox="1">
            <a:spLocks noChangeArrowheads="1"/>
          </p:cNvSpPr>
          <p:nvPr/>
        </p:nvSpPr>
        <p:spPr bwMode="auto">
          <a:xfrm>
            <a:off x="352051" y="6070153"/>
            <a:ext cx="390822" cy="5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  16</a:t>
            </a:r>
          </a:p>
        </p:txBody>
      </p:sp>
      <p:sp>
        <p:nvSpPr>
          <p:cNvPr id="165" name="Oval 164"/>
          <p:cNvSpPr/>
          <p:nvPr/>
        </p:nvSpPr>
        <p:spPr>
          <a:xfrm>
            <a:off x="1122954" y="369800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174" name="Oval 173"/>
          <p:cNvSpPr/>
          <p:nvPr/>
        </p:nvSpPr>
        <p:spPr>
          <a:xfrm>
            <a:off x="1122954" y="404974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185" name="Oval 184"/>
          <p:cNvSpPr/>
          <p:nvPr/>
        </p:nvSpPr>
        <p:spPr>
          <a:xfrm>
            <a:off x="771219" y="594911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186" name="Oval 185"/>
          <p:cNvSpPr/>
          <p:nvPr/>
        </p:nvSpPr>
        <p:spPr>
          <a:xfrm>
            <a:off x="771219" y="6300848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193" name="Oval 192"/>
          <p:cNvSpPr/>
          <p:nvPr/>
        </p:nvSpPr>
        <p:spPr>
          <a:xfrm>
            <a:off x="771219" y="5034601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194" name="Oval 193"/>
          <p:cNvSpPr/>
          <p:nvPr/>
        </p:nvSpPr>
        <p:spPr>
          <a:xfrm>
            <a:off x="771219" y="5386336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30" name="Oval 229"/>
          <p:cNvSpPr/>
          <p:nvPr/>
        </p:nvSpPr>
        <p:spPr>
          <a:xfrm>
            <a:off x="771219" y="4049743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236" name="Oval 235"/>
          <p:cNvSpPr/>
          <p:nvPr/>
        </p:nvSpPr>
        <p:spPr>
          <a:xfrm>
            <a:off x="1122954" y="4664144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37" name="Oval 236"/>
          <p:cNvSpPr/>
          <p:nvPr/>
        </p:nvSpPr>
        <p:spPr>
          <a:xfrm>
            <a:off x="1122954" y="5034601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38" name="Oval 237"/>
          <p:cNvSpPr/>
          <p:nvPr/>
        </p:nvSpPr>
        <p:spPr>
          <a:xfrm>
            <a:off x="1122954" y="5386336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39" name="Oval 238"/>
          <p:cNvSpPr/>
          <p:nvPr/>
        </p:nvSpPr>
        <p:spPr>
          <a:xfrm>
            <a:off x="1122954" y="594911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40" name="Oval 239"/>
          <p:cNvSpPr/>
          <p:nvPr/>
        </p:nvSpPr>
        <p:spPr>
          <a:xfrm>
            <a:off x="1122954" y="6300848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41" name="Oval 240"/>
          <p:cNvSpPr/>
          <p:nvPr/>
        </p:nvSpPr>
        <p:spPr>
          <a:xfrm>
            <a:off x="771219" y="4682866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244" name="Oval 243"/>
          <p:cNvSpPr/>
          <p:nvPr/>
        </p:nvSpPr>
        <p:spPr>
          <a:xfrm>
            <a:off x="1122954" y="334627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45" name="Oval 244"/>
          <p:cNvSpPr/>
          <p:nvPr/>
        </p:nvSpPr>
        <p:spPr>
          <a:xfrm>
            <a:off x="1474689" y="4664144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46" name="Oval 245"/>
          <p:cNvSpPr/>
          <p:nvPr/>
        </p:nvSpPr>
        <p:spPr>
          <a:xfrm>
            <a:off x="1474689" y="5034601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47" name="Oval 246"/>
          <p:cNvSpPr/>
          <p:nvPr/>
        </p:nvSpPr>
        <p:spPr>
          <a:xfrm>
            <a:off x="1474689" y="5386336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48" name="Oval 247"/>
          <p:cNvSpPr/>
          <p:nvPr/>
        </p:nvSpPr>
        <p:spPr>
          <a:xfrm>
            <a:off x="1474689" y="334627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49" name="Oval 248"/>
          <p:cNvSpPr/>
          <p:nvPr/>
        </p:nvSpPr>
        <p:spPr>
          <a:xfrm>
            <a:off x="1474689" y="369800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50" name="Oval 249"/>
          <p:cNvSpPr/>
          <p:nvPr/>
        </p:nvSpPr>
        <p:spPr>
          <a:xfrm>
            <a:off x="1474689" y="404974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51" name="Oval 250"/>
          <p:cNvSpPr/>
          <p:nvPr/>
        </p:nvSpPr>
        <p:spPr>
          <a:xfrm>
            <a:off x="1826424" y="334627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52" name="Oval 251"/>
          <p:cNvSpPr/>
          <p:nvPr/>
        </p:nvSpPr>
        <p:spPr>
          <a:xfrm>
            <a:off x="1826424" y="369800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53" name="Oval 252"/>
          <p:cNvSpPr/>
          <p:nvPr/>
        </p:nvSpPr>
        <p:spPr>
          <a:xfrm>
            <a:off x="1826424" y="404974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54" name="Oval 253"/>
          <p:cNvSpPr/>
          <p:nvPr/>
        </p:nvSpPr>
        <p:spPr>
          <a:xfrm>
            <a:off x="2178159" y="334627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55" name="Oval 254"/>
          <p:cNvSpPr/>
          <p:nvPr/>
        </p:nvSpPr>
        <p:spPr>
          <a:xfrm>
            <a:off x="2178159" y="369800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56" name="Oval 255"/>
          <p:cNvSpPr/>
          <p:nvPr/>
        </p:nvSpPr>
        <p:spPr>
          <a:xfrm>
            <a:off x="2178159" y="404974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60" name="Oval 259"/>
          <p:cNvSpPr/>
          <p:nvPr/>
        </p:nvSpPr>
        <p:spPr>
          <a:xfrm>
            <a:off x="2529894" y="334627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61" name="Oval 260"/>
          <p:cNvSpPr/>
          <p:nvPr/>
        </p:nvSpPr>
        <p:spPr>
          <a:xfrm>
            <a:off x="2529894" y="369800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62" name="Oval 261"/>
          <p:cNvSpPr/>
          <p:nvPr/>
        </p:nvSpPr>
        <p:spPr>
          <a:xfrm>
            <a:off x="2529894" y="404974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63" name="Oval 262"/>
          <p:cNvSpPr/>
          <p:nvPr/>
        </p:nvSpPr>
        <p:spPr>
          <a:xfrm>
            <a:off x="1474689" y="594911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64" name="Oval 263"/>
          <p:cNvSpPr/>
          <p:nvPr/>
        </p:nvSpPr>
        <p:spPr>
          <a:xfrm>
            <a:off x="1474689" y="6300848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65" name="Oval 264"/>
          <p:cNvSpPr/>
          <p:nvPr/>
        </p:nvSpPr>
        <p:spPr>
          <a:xfrm>
            <a:off x="1826424" y="4664144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66" name="Oval 265"/>
          <p:cNvSpPr/>
          <p:nvPr/>
        </p:nvSpPr>
        <p:spPr>
          <a:xfrm>
            <a:off x="1826424" y="5034601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67" name="Oval 266"/>
          <p:cNvSpPr/>
          <p:nvPr/>
        </p:nvSpPr>
        <p:spPr>
          <a:xfrm>
            <a:off x="1826424" y="5386336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68" name="Oval 267"/>
          <p:cNvSpPr/>
          <p:nvPr/>
        </p:nvSpPr>
        <p:spPr>
          <a:xfrm>
            <a:off x="2178159" y="4664144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69" name="Oval 268"/>
          <p:cNvSpPr/>
          <p:nvPr/>
        </p:nvSpPr>
        <p:spPr>
          <a:xfrm>
            <a:off x="2178159" y="5034601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70" name="Oval 269"/>
          <p:cNvSpPr/>
          <p:nvPr/>
        </p:nvSpPr>
        <p:spPr>
          <a:xfrm>
            <a:off x="2178159" y="5386336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71" name="Oval 270"/>
          <p:cNvSpPr/>
          <p:nvPr/>
        </p:nvSpPr>
        <p:spPr>
          <a:xfrm>
            <a:off x="2529894" y="4664144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77" name="Oval 276"/>
          <p:cNvSpPr/>
          <p:nvPr/>
        </p:nvSpPr>
        <p:spPr>
          <a:xfrm>
            <a:off x="1826424" y="594911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78" name="Oval 277"/>
          <p:cNvSpPr/>
          <p:nvPr/>
        </p:nvSpPr>
        <p:spPr>
          <a:xfrm>
            <a:off x="1826424" y="6300848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79" name="Oval 278"/>
          <p:cNvSpPr/>
          <p:nvPr/>
        </p:nvSpPr>
        <p:spPr>
          <a:xfrm>
            <a:off x="2178159" y="594911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80" name="Oval 279"/>
          <p:cNvSpPr/>
          <p:nvPr/>
        </p:nvSpPr>
        <p:spPr>
          <a:xfrm>
            <a:off x="2178159" y="6300848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81" name="Oval 280"/>
          <p:cNvSpPr/>
          <p:nvPr/>
        </p:nvSpPr>
        <p:spPr>
          <a:xfrm>
            <a:off x="2881630" y="5034601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82" name="Oval 281"/>
          <p:cNvSpPr/>
          <p:nvPr/>
        </p:nvSpPr>
        <p:spPr>
          <a:xfrm>
            <a:off x="2881630" y="538633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83" name="Oval 282"/>
          <p:cNvSpPr/>
          <p:nvPr/>
        </p:nvSpPr>
        <p:spPr>
          <a:xfrm>
            <a:off x="2881630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84" name="Oval 283"/>
          <p:cNvSpPr/>
          <p:nvPr/>
        </p:nvSpPr>
        <p:spPr>
          <a:xfrm>
            <a:off x="2881630" y="6300848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88" name="Oval 287"/>
          <p:cNvSpPr/>
          <p:nvPr/>
        </p:nvSpPr>
        <p:spPr>
          <a:xfrm>
            <a:off x="3233365" y="334627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89" name="Oval 288"/>
          <p:cNvSpPr/>
          <p:nvPr/>
        </p:nvSpPr>
        <p:spPr>
          <a:xfrm>
            <a:off x="3233365" y="3698007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90" name="Oval 289"/>
          <p:cNvSpPr/>
          <p:nvPr/>
        </p:nvSpPr>
        <p:spPr>
          <a:xfrm>
            <a:off x="3233365" y="4049743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91" name="Oval 290"/>
          <p:cNvSpPr/>
          <p:nvPr/>
        </p:nvSpPr>
        <p:spPr>
          <a:xfrm>
            <a:off x="3585100" y="334627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92" name="Oval 291"/>
          <p:cNvSpPr/>
          <p:nvPr/>
        </p:nvSpPr>
        <p:spPr>
          <a:xfrm>
            <a:off x="3585100" y="3698007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93" name="Oval 292"/>
          <p:cNvSpPr/>
          <p:nvPr/>
        </p:nvSpPr>
        <p:spPr>
          <a:xfrm>
            <a:off x="3585100" y="4049743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94" name="Oval 293"/>
          <p:cNvSpPr/>
          <p:nvPr/>
        </p:nvSpPr>
        <p:spPr>
          <a:xfrm>
            <a:off x="2529894" y="5034601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95" name="Oval 294"/>
          <p:cNvSpPr/>
          <p:nvPr/>
        </p:nvSpPr>
        <p:spPr>
          <a:xfrm>
            <a:off x="2529894" y="5386336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96" name="Oval 295"/>
          <p:cNvSpPr/>
          <p:nvPr/>
        </p:nvSpPr>
        <p:spPr>
          <a:xfrm>
            <a:off x="2529894" y="594911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97" name="Oval 296"/>
          <p:cNvSpPr/>
          <p:nvPr/>
        </p:nvSpPr>
        <p:spPr>
          <a:xfrm>
            <a:off x="2529894" y="6300848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98" name="Oval 297"/>
          <p:cNvSpPr/>
          <p:nvPr/>
        </p:nvSpPr>
        <p:spPr>
          <a:xfrm>
            <a:off x="2881630" y="3346272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99" name="Oval 298"/>
          <p:cNvSpPr/>
          <p:nvPr/>
        </p:nvSpPr>
        <p:spPr>
          <a:xfrm>
            <a:off x="2881630" y="3698007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300" name="Oval 299"/>
          <p:cNvSpPr/>
          <p:nvPr/>
        </p:nvSpPr>
        <p:spPr>
          <a:xfrm>
            <a:off x="2881630" y="4049743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302" name="Oval 301"/>
          <p:cNvSpPr/>
          <p:nvPr/>
        </p:nvSpPr>
        <p:spPr>
          <a:xfrm>
            <a:off x="2881630" y="4663820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303" name="Oval 302"/>
          <p:cNvSpPr/>
          <p:nvPr/>
        </p:nvSpPr>
        <p:spPr>
          <a:xfrm>
            <a:off x="3936835" y="334627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04" name="Oval 303"/>
          <p:cNvSpPr/>
          <p:nvPr/>
        </p:nvSpPr>
        <p:spPr>
          <a:xfrm>
            <a:off x="3936835" y="3698007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05" name="Oval 304"/>
          <p:cNvSpPr/>
          <p:nvPr/>
        </p:nvSpPr>
        <p:spPr>
          <a:xfrm>
            <a:off x="3936835" y="4049743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06" name="Oval 305"/>
          <p:cNvSpPr/>
          <p:nvPr/>
        </p:nvSpPr>
        <p:spPr>
          <a:xfrm>
            <a:off x="3233365" y="4663820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07" name="Oval 306"/>
          <p:cNvSpPr/>
          <p:nvPr/>
        </p:nvSpPr>
        <p:spPr>
          <a:xfrm>
            <a:off x="3233365" y="5034601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08" name="Oval 307"/>
          <p:cNvSpPr/>
          <p:nvPr/>
        </p:nvSpPr>
        <p:spPr>
          <a:xfrm>
            <a:off x="3233365" y="538633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09" name="Oval 308"/>
          <p:cNvSpPr/>
          <p:nvPr/>
        </p:nvSpPr>
        <p:spPr>
          <a:xfrm>
            <a:off x="3233365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10" name="Oval 309"/>
          <p:cNvSpPr/>
          <p:nvPr/>
        </p:nvSpPr>
        <p:spPr>
          <a:xfrm>
            <a:off x="3233365" y="6300848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17" name="Oval 316"/>
          <p:cNvSpPr/>
          <p:nvPr/>
        </p:nvSpPr>
        <p:spPr>
          <a:xfrm>
            <a:off x="3585100" y="4663820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18" name="Oval 317"/>
          <p:cNvSpPr/>
          <p:nvPr/>
        </p:nvSpPr>
        <p:spPr>
          <a:xfrm>
            <a:off x="3585100" y="5034601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19" name="Oval 318"/>
          <p:cNvSpPr/>
          <p:nvPr/>
        </p:nvSpPr>
        <p:spPr>
          <a:xfrm>
            <a:off x="3585100" y="5386336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23" name="Oval 322"/>
          <p:cNvSpPr/>
          <p:nvPr/>
        </p:nvSpPr>
        <p:spPr>
          <a:xfrm>
            <a:off x="3585100" y="5949112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324" name="Oval 323"/>
          <p:cNvSpPr/>
          <p:nvPr/>
        </p:nvSpPr>
        <p:spPr>
          <a:xfrm>
            <a:off x="3585100" y="6300848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0677" name="TextBox 326"/>
          <p:cNvSpPr txBox="1">
            <a:spLocks noChangeArrowheads="1"/>
          </p:cNvSpPr>
          <p:nvPr/>
        </p:nvSpPr>
        <p:spPr bwMode="auto">
          <a:xfrm>
            <a:off x="1758700" y="2513981"/>
            <a:ext cx="1439218" cy="3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563" b="1"/>
              <a:t>Default Mode</a:t>
            </a:r>
          </a:p>
        </p:txBody>
      </p:sp>
      <p:sp>
        <p:nvSpPr>
          <p:cNvPr id="20678" name="TextBox 327"/>
          <p:cNvSpPr txBox="1">
            <a:spLocks noChangeArrowheads="1"/>
          </p:cNvSpPr>
          <p:nvPr/>
        </p:nvSpPr>
        <p:spPr bwMode="auto">
          <a:xfrm>
            <a:off x="5947633" y="2513981"/>
            <a:ext cx="1899830" cy="3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563" b="1"/>
              <a:t>Processor Affinity</a:t>
            </a:r>
          </a:p>
        </p:txBody>
      </p:sp>
      <p:sp>
        <p:nvSpPr>
          <p:cNvPr id="20679" name="TextBox 328"/>
          <p:cNvSpPr txBox="1">
            <a:spLocks noChangeArrowheads="1"/>
          </p:cNvSpPr>
          <p:nvPr/>
        </p:nvSpPr>
        <p:spPr bwMode="auto">
          <a:xfrm>
            <a:off x="2126260" y="2763673"/>
            <a:ext cx="692818" cy="30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Nodes</a:t>
            </a:r>
          </a:p>
        </p:txBody>
      </p:sp>
      <p:sp>
        <p:nvSpPr>
          <p:cNvPr id="20680" name="TextBox 329"/>
          <p:cNvSpPr txBox="1">
            <a:spLocks noChangeArrowheads="1"/>
          </p:cNvSpPr>
          <p:nvPr/>
        </p:nvSpPr>
        <p:spPr bwMode="auto">
          <a:xfrm>
            <a:off x="6589698" y="2763673"/>
            <a:ext cx="687040" cy="30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Nodes</a:t>
            </a:r>
          </a:p>
        </p:txBody>
      </p:sp>
      <p:sp>
        <p:nvSpPr>
          <p:cNvPr id="331" name="TextBox 330"/>
          <p:cNvSpPr txBox="1"/>
          <p:nvPr/>
        </p:nvSpPr>
        <p:spPr>
          <a:xfrm>
            <a:off x="69791" y="4755579"/>
            <a:ext cx="395173" cy="560410"/>
          </a:xfrm>
          <a:prstGeom prst="rect">
            <a:avLst/>
          </a:prstGeom>
          <a:noFill/>
        </p:spPr>
        <p:txBody>
          <a:bodyPr vert="vert270" wrap="none">
            <a:spAutoFit/>
          </a:bodyPr>
          <a:lstStyle/>
          <a:p>
            <a:pPr>
              <a:defRPr/>
            </a:pPr>
            <a:r>
              <a:rPr lang="en-US" sz="1368" dirty="0">
                <a:latin typeface="Arial" charset="0"/>
              </a:rPr>
              <a:t>Cores</a:t>
            </a:r>
          </a:p>
        </p:txBody>
      </p:sp>
      <p:sp>
        <p:nvSpPr>
          <p:cNvPr id="332" name="TextBox 331"/>
          <p:cNvSpPr txBox="1"/>
          <p:nvPr/>
        </p:nvSpPr>
        <p:spPr>
          <a:xfrm>
            <a:off x="4501653" y="4755579"/>
            <a:ext cx="395173" cy="560410"/>
          </a:xfrm>
          <a:prstGeom prst="rect">
            <a:avLst/>
          </a:prstGeom>
          <a:noFill/>
        </p:spPr>
        <p:txBody>
          <a:bodyPr vert="vert270" wrap="none">
            <a:spAutoFit/>
          </a:bodyPr>
          <a:lstStyle/>
          <a:p>
            <a:pPr>
              <a:defRPr/>
            </a:pPr>
            <a:r>
              <a:rPr lang="en-US" sz="1368" dirty="0">
                <a:latin typeface="Arial" charset="0"/>
              </a:rPr>
              <a:t>Cores</a:t>
            </a:r>
          </a:p>
        </p:txBody>
      </p:sp>
      <p:cxnSp>
        <p:nvCxnSpPr>
          <p:cNvPr id="334" name="Straight Connector 333"/>
          <p:cNvCxnSpPr/>
          <p:nvPr/>
        </p:nvCxnSpPr>
        <p:spPr>
          <a:xfrm>
            <a:off x="812662" y="4488253"/>
            <a:ext cx="3326642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6" name="Straight Connector 335"/>
          <p:cNvCxnSpPr/>
          <p:nvPr/>
        </p:nvCxnSpPr>
        <p:spPr>
          <a:xfrm>
            <a:off x="812662" y="5808054"/>
            <a:ext cx="3326642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7" name="Straight Connector 336"/>
          <p:cNvCxnSpPr/>
          <p:nvPr/>
        </p:nvCxnSpPr>
        <p:spPr>
          <a:xfrm>
            <a:off x="5218719" y="4478948"/>
            <a:ext cx="3326641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8" name="Straight Connector 337"/>
          <p:cNvCxnSpPr/>
          <p:nvPr/>
        </p:nvCxnSpPr>
        <p:spPr>
          <a:xfrm>
            <a:off x="5223371" y="5815808"/>
            <a:ext cx="3326642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39" name="Oval 338"/>
          <p:cNvSpPr/>
          <p:nvPr/>
        </p:nvSpPr>
        <p:spPr>
          <a:xfrm>
            <a:off x="1289593" y="2105435"/>
            <a:ext cx="281388" cy="281388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O</a:t>
            </a:r>
          </a:p>
        </p:txBody>
      </p:sp>
      <p:sp>
        <p:nvSpPr>
          <p:cNvPr id="20688" name="TextBox 339"/>
          <p:cNvSpPr txBox="1">
            <a:spLocks noChangeArrowheads="1"/>
          </p:cNvSpPr>
          <p:nvPr/>
        </p:nvSpPr>
        <p:spPr bwMode="auto">
          <a:xfrm>
            <a:off x="1544679" y="2082836"/>
            <a:ext cx="1034439" cy="3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sz="1563"/>
              <a:t>7 Oasis +</a:t>
            </a:r>
          </a:p>
        </p:txBody>
      </p:sp>
      <p:sp>
        <p:nvSpPr>
          <p:cNvPr id="341" name="Oval 340"/>
          <p:cNvSpPr/>
          <p:nvPr/>
        </p:nvSpPr>
        <p:spPr>
          <a:xfrm>
            <a:off x="2567083" y="2107514"/>
            <a:ext cx="281388" cy="281388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I</a:t>
            </a:r>
          </a:p>
        </p:txBody>
      </p:sp>
      <p:sp>
        <p:nvSpPr>
          <p:cNvPr id="20690" name="TextBox 341"/>
          <p:cNvSpPr txBox="1">
            <a:spLocks noChangeArrowheads="1"/>
          </p:cNvSpPr>
          <p:nvPr/>
        </p:nvSpPr>
        <p:spPr bwMode="auto">
          <a:xfrm>
            <a:off x="2844317" y="2082836"/>
            <a:ext cx="944488" cy="3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sz="1563"/>
              <a:t>96 IFS +</a:t>
            </a:r>
          </a:p>
        </p:txBody>
      </p:sp>
      <p:sp>
        <p:nvSpPr>
          <p:cNvPr id="343" name="Oval 342"/>
          <p:cNvSpPr/>
          <p:nvPr/>
        </p:nvSpPr>
        <p:spPr>
          <a:xfrm>
            <a:off x="3788302" y="2107514"/>
            <a:ext cx="281388" cy="281388"/>
          </a:xfrm>
          <a:prstGeom prst="ellipse">
            <a:avLst/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</a:t>
            </a:r>
          </a:p>
        </p:txBody>
      </p:sp>
      <p:sp>
        <p:nvSpPr>
          <p:cNvPr id="20692" name="TextBox 343"/>
          <p:cNvSpPr txBox="1">
            <a:spLocks noChangeArrowheads="1"/>
          </p:cNvSpPr>
          <p:nvPr/>
        </p:nvSpPr>
        <p:spPr bwMode="auto">
          <a:xfrm>
            <a:off x="4060209" y="2082836"/>
            <a:ext cx="3959402" cy="3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563"/>
              <a:t>48 NEMO in 10 nodes (16 cores per node)</a:t>
            </a:r>
          </a:p>
        </p:txBody>
      </p:sp>
      <p:sp>
        <p:nvSpPr>
          <p:cNvPr id="218" name="Oval 217"/>
          <p:cNvSpPr/>
          <p:nvPr/>
        </p:nvSpPr>
        <p:spPr>
          <a:xfrm>
            <a:off x="3936835" y="4654763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219" name="Oval 218"/>
          <p:cNvSpPr/>
          <p:nvPr/>
        </p:nvSpPr>
        <p:spPr>
          <a:xfrm>
            <a:off x="3936835" y="5025221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220" name="Oval 219"/>
          <p:cNvSpPr/>
          <p:nvPr/>
        </p:nvSpPr>
        <p:spPr>
          <a:xfrm>
            <a:off x="3936835" y="5376956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221" name="Oval 220"/>
          <p:cNvSpPr/>
          <p:nvPr/>
        </p:nvSpPr>
        <p:spPr>
          <a:xfrm>
            <a:off x="3936835" y="5939732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  <p:sp>
        <p:nvSpPr>
          <p:cNvPr id="222" name="Oval 221"/>
          <p:cNvSpPr/>
          <p:nvPr/>
        </p:nvSpPr>
        <p:spPr>
          <a:xfrm>
            <a:off x="3936835" y="6291467"/>
            <a:ext cx="281388" cy="281388"/>
          </a:xfrm>
          <a:prstGeom prst="ellipse">
            <a:avLst/>
          </a:prstGeom>
          <a:solidFill>
            <a:schemeClr val="accent1">
              <a:lumMod val="6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68" b="1" spc="49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10306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6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Collaborations</a:t>
            </a:r>
            <a:endParaRPr lang="es-ES" dirty="0"/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are very interested in finding collaborations </a:t>
            </a:r>
          </a:p>
          <a:p>
            <a:pPr lvl="1"/>
            <a:r>
              <a:rPr lang="en-US" dirty="0" smtClean="0"/>
              <a:t>Sharing our software (</a:t>
            </a:r>
            <a:r>
              <a:rPr lang="en-US" dirty="0" err="1" smtClean="0"/>
              <a:t>Autosubmit</a:t>
            </a:r>
            <a:r>
              <a:rPr lang="en-US" dirty="0" smtClean="0"/>
              <a:t>, s2dverification, </a:t>
            </a:r>
            <a:r>
              <a:rPr lang="en-US" dirty="0" err="1" smtClean="0"/>
              <a:t>mapGenerator</a:t>
            </a:r>
            <a:r>
              <a:rPr lang="en-US" dirty="0" smtClean="0"/>
              <a:t>…)</a:t>
            </a:r>
          </a:p>
          <a:p>
            <a:pPr lvl="1"/>
            <a:r>
              <a:rPr lang="en-US" dirty="0" smtClean="0"/>
              <a:t>Offering HPC services</a:t>
            </a:r>
          </a:p>
          <a:p>
            <a:pPr lvl="1"/>
            <a:r>
              <a:rPr lang="en-US" dirty="0" smtClean="0"/>
              <a:t>Looking for partners in the next Big Data challenge</a:t>
            </a:r>
          </a:p>
          <a:p>
            <a:pPr lvl="1"/>
            <a:r>
              <a:rPr lang="en-US" dirty="0" smtClean="0"/>
              <a:t>Looking for students (Degree, Master…)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9078054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Dealing with resource contention</a:t>
            </a:r>
            <a:endParaRPr lang="en-US" dirty="0"/>
          </a:p>
        </p:txBody>
      </p:sp>
      <p:sp>
        <p:nvSpPr>
          <p:cNvPr id="21507" name="Text Placeholder 3"/>
          <p:cNvSpPr>
            <a:spLocks noGrp="1"/>
          </p:cNvSpPr>
          <p:nvPr>
            <p:ph type="body" sz="quarter" idx="10"/>
          </p:nvPr>
        </p:nvSpPr>
        <p:spPr bwMode="auto">
          <a:xfrm>
            <a:off x="491630" y="963099"/>
            <a:ext cx="8137477" cy="673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s-ES" sz="1954">
                <a:ea typeface="ＭＳ Ｐゴシック" panose="020B0600070205080204" pitchFamily="34" charset="-128"/>
              </a:rPr>
              <a:t>Color identifies the different nodes</a:t>
            </a:r>
          </a:p>
        </p:txBody>
      </p:sp>
      <p:pic>
        <p:nvPicPr>
          <p:cNvPr id="21508" name="Picture 6" descr="Z:\Dropbox\Curro\EC-EARTH\In_Node_96_4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93" y="1636182"/>
            <a:ext cx="8543808" cy="270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" descr="Z:\Dropbox\Curro\EC-EARTH\In_Node_96_48_Affinit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93" y="4168772"/>
            <a:ext cx="8543808" cy="270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Box 326"/>
          <p:cNvSpPr txBox="1">
            <a:spLocks noChangeArrowheads="1"/>
          </p:cNvSpPr>
          <p:nvPr/>
        </p:nvSpPr>
        <p:spPr bwMode="auto">
          <a:xfrm>
            <a:off x="3858595" y="1600511"/>
            <a:ext cx="1276376" cy="30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 b="1"/>
              <a:t>Default Mode</a:t>
            </a:r>
          </a:p>
        </p:txBody>
      </p:sp>
      <p:sp>
        <p:nvSpPr>
          <p:cNvPr id="21511" name="TextBox 327"/>
          <p:cNvSpPr txBox="1">
            <a:spLocks noChangeArrowheads="1"/>
          </p:cNvSpPr>
          <p:nvPr/>
        </p:nvSpPr>
        <p:spPr bwMode="auto">
          <a:xfrm>
            <a:off x="3664735" y="4133102"/>
            <a:ext cx="1688154" cy="30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 b="1"/>
              <a:t>Processor Affinity</a:t>
            </a:r>
          </a:p>
        </p:txBody>
      </p:sp>
    </p:spTree>
    <p:extLst>
      <p:ext uri="{BB962C8B-B14F-4D97-AF65-F5344CB8AC3E}">
        <p14:creationId xmlns:p14="http://schemas.microsoft.com/office/powerpoint/2010/main" val="81618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C:\Users\bscuser\Downloads\drawing_grid_by_blossomhillstables-d3d70y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8" r="40479" b="35172"/>
          <a:stretch>
            <a:fillRect/>
          </a:stretch>
        </p:blipFill>
        <p:spPr bwMode="auto">
          <a:xfrm>
            <a:off x="88400" y="2374401"/>
            <a:ext cx="5327280" cy="387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Processor affinity effect</a:t>
            </a:r>
            <a:endParaRPr lang="en-US" dirty="0"/>
          </a:p>
        </p:txBody>
      </p:sp>
      <p:sp>
        <p:nvSpPr>
          <p:cNvPr id="22532" name="Text Placeholder 3"/>
          <p:cNvSpPr>
            <a:spLocks noGrp="1"/>
          </p:cNvSpPr>
          <p:nvPr>
            <p:ph type="body" sz="quarter" idx="10"/>
          </p:nvPr>
        </p:nvSpPr>
        <p:spPr bwMode="auto">
          <a:xfrm>
            <a:off x="491630" y="963099"/>
            <a:ext cx="8137477" cy="10949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s-ES" sz="1954">
                <a:ea typeface="ＭＳ Ｐゴシック" panose="020B0600070205080204" pitchFamily="34" charset="-128"/>
              </a:rPr>
              <a:t>There is an improvement, but NEMO is still waiting a lot for IFS</a:t>
            </a:r>
          </a:p>
          <a:p>
            <a:r>
              <a:rPr lang="en-US" altLang="es-ES" sz="1954">
                <a:ea typeface="ＭＳ Ｐゴシック" panose="020B0600070205080204" pitchFamily="34" charset="-128"/>
              </a:rPr>
              <a:t>Next step: Increase IFS and reduce NEMO resources to find an equilibrium</a:t>
            </a:r>
          </a:p>
        </p:txBody>
      </p:sp>
      <p:pic>
        <p:nvPicPr>
          <p:cNvPr id="5" name="Picture 2" descr="Z:\Dropbox\Curro\EC-EARTH\Useful_Duration_96_48.png"/>
          <p:cNvPicPr>
            <a:picLocks noChangeAspect="1" noChangeArrowheads="1"/>
          </p:cNvPicPr>
          <p:nvPr/>
        </p:nvPicPr>
        <p:blipFill rotWithShape="1">
          <a:blip r:embed="rId4"/>
          <a:srcRect l="51449" t="15950" r="7173" b="15637"/>
          <a:stretch/>
        </p:blipFill>
        <p:spPr bwMode="auto">
          <a:xfrm>
            <a:off x="773891" y="2444191"/>
            <a:ext cx="4342469" cy="1684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Z:\Dropbox\Curro\EC-EARTH\Useful_Duration_96_48_Affinity_Comp.png"/>
          <p:cNvPicPr>
            <a:picLocks noChangeAspect="1" noChangeArrowheads="1"/>
          </p:cNvPicPr>
          <p:nvPr/>
        </p:nvPicPr>
        <p:blipFill rotWithShape="1">
          <a:blip r:embed="rId5"/>
          <a:srcRect l="25622" t="15959" r="36822" b="15250"/>
          <a:stretch/>
        </p:blipFill>
        <p:spPr bwMode="auto">
          <a:xfrm>
            <a:off x="773891" y="4272681"/>
            <a:ext cx="3942342" cy="1693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24956" y="1811018"/>
            <a:ext cx="932099" cy="360813"/>
          </a:xfrm>
          <a:prstGeom prst="rect">
            <a:avLst/>
          </a:prstGeom>
          <a:noFill/>
          <a:effectLst>
            <a:glow rad="584200">
              <a:schemeClr val="accent1"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1758" b="1" dirty="0">
                <a:effectLst>
                  <a:glow rad="114300">
                    <a:schemeClr val="accent1">
                      <a:alpha val="91000"/>
                    </a:schemeClr>
                  </a:glow>
                </a:effectLst>
                <a:latin typeface="Arial" charset="0"/>
              </a:rPr>
              <a:t>32,76 s</a:t>
            </a:r>
          </a:p>
        </p:txBody>
      </p:sp>
      <p:sp>
        <p:nvSpPr>
          <p:cNvPr id="22536" name="TextBox 13"/>
          <p:cNvSpPr txBox="1">
            <a:spLocks noChangeArrowheads="1"/>
          </p:cNvSpPr>
          <p:nvPr/>
        </p:nvSpPr>
        <p:spPr bwMode="auto">
          <a:xfrm>
            <a:off x="4469642" y="6245403"/>
            <a:ext cx="682388" cy="36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sz="1758" b="1"/>
              <a:t>2,1 s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773891" y="2137116"/>
            <a:ext cx="434246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73891" y="2058022"/>
            <a:ext cx="0" cy="17524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116360" y="2058022"/>
            <a:ext cx="0" cy="17524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623180" y="6079458"/>
            <a:ext cx="2109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623180" y="5992608"/>
            <a:ext cx="0" cy="1752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834099" y="4128448"/>
            <a:ext cx="6204" cy="20487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86511" y="3499348"/>
            <a:ext cx="3441968" cy="63337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758" dirty="0">
                <a:effectLst>
                  <a:glow rad="203200">
                    <a:schemeClr val="accent1"/>
                  </a:glow>
                </a:effectLst>
                <a:latin typeface="Arial" charset="0"/>
              </a:rPr>
              <a:t>    1 day simulation  </a:t>
            </a:r>
            <a:r>
              <a:rPr lang="en-US" sz="1758" dirty="0">
                <a:effectLst>
                  <a:glow rad="203200">
                    <a:schemeClr val="accent1"/>
                  </a:glow>
                </a:effectLst>
                <a:latin typeface="Arial" charset="0"/>
                <a:sym typeface="Wingdings" panose="05000000000000000000" pitchFamily="2" charset="2"/>
              </a:rPr>
              <a:t> </a:t>
            </a:r>
            <a:r>
              <a:rPr lang="en-US" sz="1758" dirty="0">
                <a:effectLst>
                  <a:glow rad="203200">
                    <a:schemeClr val="accent1"/>
                  </a:glow>
                </a:effectLst>
                <a:latin typeface="Arial" charset="0"/>
              </a:rPr>
              <a:t>2,1s save</a:t>
            </a:r>
          </a:p>
          <a:p>
            <a:pPr>
              <a:defRPr/>
            </a:pPr>
            <a:r>
              <a:rPr lang="en-US" sz="1758" dirty="0">
                <a:effectLst>
                  <a:glow rad="203200">
                    <a:schemeClr val="accent1"/>
                  </a:glow>
                </a:effectLst>
                <a:latin typeface="Arial" charset="0"/>
              </a:rPr>
              <a:t>10 years simulation </a:t>
            </a:r>
            <a:r>
              <a:rPr lang="en-US" sz="1758" dirty="0">
                <a:effectLst>
                  <a:glow rad="203200">
                    <a:schemeClr val="accent1"/>
                  </a:glow>
                </a:effectLst>
                <a:latin typeface="Arial" charset="0"/>
                <a:sym typeface="Wingdings" panose="05000000000000000000" pitchFamily="2" charset="2"/>
              </a:rPr>
              <a:t> 2,1h save</a:t>
            </a:r>
            <a:endParaRPr lang="en-US" sz="1758" dirty="0">
              <a:effectLst>
                <a:glow rad="203200">
                  <a:schemeClr val="accent1"/>
                </a:glow>
              </a:effectLst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97553" y="4377836"/>
            <a:ext cx="2954575" cy="631422"/>
          </a:xfrm>
          <a:prstGeom prst="rect">
            <a:avLst/>
          </a:prstGeom>
          <a:noFill/>
          <a:effectLst>
            <a:glow rad="863600">
              <a:schemeClr val="accent1"/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758" dirty="0">
                <a:solidFill>
                  <a:srgbClr val="CC0000"/>
                </a:solidFill>
                <a:effectLst>
                  <a:glow rad="444500">
                    <a:schemeClr val="accent1">
                      <a:alpha val="83000"/>
                    </a:schemeClr>
                  </a:glow>
                </a:effectLst>
                <a:latin typeface="Arial" charset="0"/>
              </a:rPr>
              <a:t>Only with a change in the order of processes !!</a:t>
            </a:r>
          </a:p>
        </p:txBody>
      </p:sp>
    </p:spTree>
    <p:extLst>
      <p:ext uri="{BB962C8B-B14F-4D97-AF65-F5344CB8AC3E}">
        <p14:creationId xmlns:p14="http://schemas.microsoft.com/office/powerpoint/2010/main" val="371492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1" descr="Z:\Dropbox\Curro\EC-EARTH\Useful_Duration_96_48_Affinity_Comp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27" y="1529171"/>
            <a:ext cx="7901744" cy="281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Finding an optimum configuration</a:t>
            </a:r>
            <a:endParaRPr lang="en-US" dirty="0"/>
          </a:p>
        </p:txBody>
      </p:sp>
      <p:sp>
        <p:nvSpPr>
          <p:cNvPr id="23556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491630" y="966200"/>
            <a:ext cx="8137477" cy="77389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s-ES" sz="1954">
                <a:ea typeface="ＭＳ Ｐゴシック" panose="020B0600070205080204" pitchFamily="34" charset="-128"/>
              </a:rPr>
              <a:t>Finding a better configuration to increase the performance.</a:t>
            </a:r>
          </a:p>
        </p:txBody>
      </p:sp>
      <p:sp>
        <p:nvSpPr>
          <p:cNvPr id="2" name="Rectangle 1"/>
          <p:cNvSpPr/>
          <p:nvPr/>
        </p:nvSpPr>
        <p:spPr>
          <a:xfrm>
            <a:off x="224879" y="2372851"/>
            <a:ext cx="549012" cy="704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96 IFS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9580" y="3219631"/>
            <a:ext cx="704100" cy="70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48 NEMO</a:t>
            </a:r>
          </a:p>
        </p:txBody>
      </p:sp>
      <p:sp>
        <p:nvSpPr>
          <p:cNvPr id="16" name="Left Brace 15"/>
          <p:cNvSpPr/>
          <p:nvPr/>
        </p:nvSpPr>
        <p:spPr>
          <a:xfrm>
            <a:off x="749076" y="3259954"/>
            <a:ext cx="221776" cy="590887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7" name="Left Brace 16"/>
          <p:cNvSpPr/>
          <p:nvPr/>
        </p:nvSpPr>
        <p:spPr>
          <a:xfrm>
            <a:off x="750627" y="2166584"/>
            <a:ext cx="201615" cy="1093371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4" name="Left Brace 3"/>
          <p:cNvSpPr/>
          <p:nvPr/>
        </p:nvSpPr>
        <p:spPr>
          <a:xfrm rot="16200000">
            <a:off x="4766636" y="3833005"/>
            <a:ext cx="105460" cy="494732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23562" name="TextBox 5"/>
          <p:cNvSpPr txBox="1">
            <a:spLocks noChangeArrowheads="1"/>
          </p:cNvSpPr>
          <p:nvPr/>
        </p:nvSpPr>
        <p:spPr bwMode="auto">
          <a:xfrm>
            <a:off x="4361081" y="4103635"/>
            <a:ext cx="1555535" cy="24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sz="977"/>
              <a:t>2300 ms waiting</a:t>
            </a:r>
          </a:p>
        </p:txBody>
      </p:sp>
    </p:spTree>
    <p:extLst>
      <p:ext uri="{BB962C8B-B14F-4D97-AF65-F5344CB8AC3E}">
        <p14:creationId xmlns:p14="http://schemas.microsoft.com/office/powerpoint/2010/main" val="216426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2" descr="Z:\Dropbox\Curro\EC-EARTH\Useful_Duration_116_34_Affinity_Comp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20" y="4061761"/>
            <a:ext cx="7901744" cy="28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21" descr="Z:\Dropbox\Curro\EC-EARTH\Useful_Duration_96_48_Affinity_Comp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27" y="1529171"/>
            <a:ext cx="7901744" cy="281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Finding an optimum configuration</a:t>
            </a:r>
            <a:endParaRPr lang="en-US" dirty="0"/>
          </a:p>
        </p:txBody>
      </p:sp>
      <p:sp>
        <p:nvSpPr>
          <p:cNvPr id="24581" name="Text Placeholder 4"/>
          <p:cNvSpPr>
            <a:spLocks noGrp="1"/>
          </p:cNvSpPr>
          <p:nvPr>
            <p:ph type="body" sz="quarter" idx="10"/>
          </p:nvPr>
        </p:nvSpPr>
        <p:spPr bwMode="auto">
          <a:xfrm>
            <a:off x="491630" y="966200"/>
            <a:ext cx="8137477" cy="77389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s-ES" sz="1954">
                <a:ea typeface="ＭＳ Ｐゴシック" panose="020B0600070205080204" pitchFamily="34" charset="-128"/>
              </a:rPr>
              <a:t>Finding a better configuration to increase the performance.</a:t>
            </a:r>
          </a:p>
          <a:p>
            <a:r>
              <a:rPr lang="en-US" altLang="es-ES" sz="1954">
                <a:ea typeface="ＭＳ Ｐゴシック" panose="020B0600070205080204" pitchFamily="34" charset="-128"/>
              </a:rPr>
              <a:t>Optimum configuration for this resolution: 116 IFS – 34 NEMO</a:t>
            </a:r>
          </a:p>
          <a:p>
            <a:pPr lvl="2"/>
            <a:endParaRPr lang="en-U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4879" y="2372851"/>
            <a:ext cx="549012" cy="704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96 IFS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9580" y="3219631"/>
            <a:ext cx="704100" cy="702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48 NEMO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4879" y="5048122"/>
            <a:ext cx="549012" cy="7025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116 IFS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580" y="5891802"/>
            <a:ext cx="704100" cy="7025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34 NEMO</a:t>
            </a:r>
          </a:p>
        </p:txBody>
      </p:sp>
      <p:sp>
        <p:nvSpPr>
          <p:cNvPr id="5" name="Left Brace 4"/>
          <p:cNvSpPr/>
          <p:nvPr/>
        </p:nvSpPr>
        <p:spPr>
          <a:xfrm>
            <a:off x="732017" y="6031381"/>
            <a:ext cx="220225" cy="35205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5" name="Left Brace 14"/>
          <p:cNvSpPr/>
          <p:nvPr/>
        </p:nvSpPr>
        <p:spPr>
          <a:xfrm>
            <a:off x="732017" y="4694521"/>
            <a:ext cx="220225" cy="133686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6" name="Left Brace 15"/>
          <p:cNvSpPr/>
          <p:nvPr/>
        </p:nvSpPr>
        <p:spPr>
          <a:xfrm>
            <a:off x="749076" y="3259954"/>
            <a:ext cx="221776" cy="590887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7" name="Left Brace 16"/>
          <p:cNvSpPr/>
          <p:nvPr/>
        </p:nvSpPr>
        <p:spPr>
          <a:xfrm>
            <a:off x="750627" y="2166584"/>
            <a:ext cx="201615" cy="1093371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4" name="Left Brace 3"/>
          <p:cNvSpPr/>
          <p:nvPr/>
        </p:nvSpPr>
        <p:spPr>
          <a:xfrm rot="16200000">
            <a:off x="4766636" y="3833005"/>
            <a:ext cx="105460" cy="494732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24591" name="TextBox 5"/>
          <p:cNvSpPr txBox="1">
            <a:spLocks noChangeArrowheads="1"/>
          </p:cNvSpPr>
          <p:nvPr/>
        </p:nvSpPr>
        <p:spPr bwMode="auto">
          <a:xfrm>
            <a:off x="4361081" y="4103635"/>
            <a:ext cx="1555535" cy="24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sz="977"/>
              <a:t>2300 ms waiting</a:t>
            </a:r>
          </a:p>
        </p:txBody>
      </p:sp>
      <p:sp>
        <p:nvSpPr>
          <p:cNvPr id="25" name="Left Brace 24"/>
          <p:cNvSpPr/>
          <p:nvPr/>
        </p:nvSpPr>
        <p:spPr>
          <a:xfrm rot="16200000">
            <a:off x="4647994" y="6554028"/>
            <a:ext cx="105460" cy="117867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24593" name="TextBox 25"/>
          <p:cNvSpPr txBox="1">
            <a:spLocks noChangeArrowheads="1"/>
          </p:cNvSpPr>
          <p:nvPr/>
        </p:nvSpPr>
        <p:spPr bwMode="auto">
          <a:xfrm>
            <a:off x="4361081" y="6611411"/>
            <a:ext cx="1555535" cy="24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sz="977"/>
              <a:t>900 ms waiting</a:t>
            </a:r>
          </a:p>
        </p:txBody>
      </p:sp>
    </p:spTree>
    <p:extLst>
      <p:ext uri="{BB962C8B-B14F-4D97-AF65-F5344CB8AC3E}">
        <p14:creationId xmlns:p14="http://schemas.microsoft.com/office/powerpoint/2010/main" val="224775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312711" y="6103889"/>
            <a:ext cx="1583568" cy="631422"/>
          </a:xfrm>
          <a:prstGeom prst="rect">
            <a:avLst/>
          </a:prstGeom>
          <a:noFill/>
          <a:ln>
            <a:noFill/>
          </a:ln>
          <a:effectLst>
            <a:glow rad="1905000">
              <a:schemeClr val="accent4">
                <a:lumMod val="40000"/>
                <a:lumOff val="60000"/>
              </a:schemeClr>
            </a:glow>
          </a:effectLst>
          <a:scene3d>
            <a:camera prst="orthographicFront"/>
            <a:lightRig rig="threePt" dir="t"/>
          </a:scene3d>
          <a:sp3d>
            <a:bevelT w="88900" prst="riblet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758" b="1" dirty="0">
                <a:solidFill>
                  <a:srgbClr val="C00000"/>
                </a:solidFill>
                <a:effectLst>
                  <a:glow rad="152400">
                    <a:schemeClr val="accent1">
                      <a:alpha val="80000"/>
                    </a:schemeClr>
                  </a:glow>
                </a:effectLst>
                <a:latin typeface="Arial" charset="0"/>
              </a:rPr>
              <a:t>+0.07</a:t>
            </a:r>
          </a:p>
          <a:p>
            <a:pPr algn="ctr">
              <a:defRPr/>
            </a:pPr>
            <a:r>
              <a:rPr lang="en-US" sz="1758" b="1" dirty="0">
                <a:solidFill>
                  <a:srgbClr val="C00000"/>
                </a:solidFill>
                <a:effectLst>
                  <a:glow rad="152400">
                    <a:schemeClr val="accent1">
                      <a:alpha val="80000"/>
                    </a:schemeClr>
                  </a:glow>
                </a:effectLst>
                <a:latin typeface="Arial" charset="0"/>
              </a:rPr>
              <a:t>LB efficiency</a:t>
            </a:r>
          </a:p>
        </p:txBody>
      </p:sp>
      <p:pic>
        <p:nvPicPr>
          <p:cNvPr id="25603" name="Picture 2" descr="Z:\Dropbox\Curro\EC-EARTH\Comp_Normal-Affinity_Efficiency_Burst\Efficiency_96_48_Burst_Com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70" y="3179309"/>
            <a:ext cx="3498790" cy="320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3" descr="Z:\Dropbox\Curro\EC-EARTH\Comp_Normal-Affinity_Efficiency_Burst\Efficiency_116_34_Affinity_Burst_Com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581" y="3179309"/>
            <a:ext cx="3498790" cy="3256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Finding an optimum configuration</a:t>
            </a:r>
            <a:endParaRPr lang="en-US" dirty="0"/>
          </a:p>
        </p:txBody>
      </p:sp>
      <p:sp>
        <p:nvSpPr>
          <p:cNvPr id="25606" name="Text Placeholder 3"/>
          <p:cNvSpPr>
            <a:spLocks noGrp="1"/>
          </p:cNvSpPr>
          <p:nvPr>
            <p:ph type="body" sz="quarter" idx="10"/>
          </p:nvPr>
        </p:nvSpPr>
        <p:spPr bwMode="auto">
          <a:xfrm>
            <a:off x="421840" y="963099"/>
            <a:ext cx="8371661" cy="77699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en-US" altLang="es-ES" sz="2149">
                <a:ea typeface="ＭＳ Ｐゴシック" panose="020B0600070205080204" pitchFamily="34" charset="-128"/>
              </a:rPr>
              <a:t>The time gain comes from a better resource usage</a:t>
            </a:r>
          </a:p>
          <a:p>
            <a:r>
              <a:rPr lang="en-US" altLang="es-ES" sz="2149">
                <a:ea typeface="ＭＳ Ｐゴシック" panose="020B0600070205080204" pitchFamily="34" charset="-128"/>
              </a:rPr>
              <a:t>The workload is better balanced </a:t>
            </a:r>
            <a:r>
              <a:rPr lang="en-US" altLang="es-ES" sz="2149">
                <a:ea typeface="ＭＳ Ｐゴシック" panose="020B0600070205080204" pitchFamily="34" charset="-128"/>
                <a:sym typeface="Wingdings" panose="05000000000000000000" pitchFamily="2" charset="2"/>
              </a:rPr>
              <a:t> Can be confirmed in Paraver</a:t>
            </a:r>
            <a:endParaRPr lang="en-US" altLang="es-ES" sz="2149">
              <a:ea typeface="ＭＳ Ｐゴシック" panose="020B0600070205080204" pitchFamily="34" charset="-128"/>
            </a:endParaRPr>
          </a:p>
          <a:p>
            <a:endParaRPr lang="en-US" altLang="es-ES" smtClean="0">
              <a:ea typeface="ＭＳ Ｐゴシック" panose="020B0600070205080204" pitchFamily="34" charset="-128"/>
            </a:endParaRPr>
          </a:p>
          <a:p>
            <a:endParaRPr lang="en-US" altLang="es-ES" smtClean="0">
              <a:ea typeface="ＭＳ Ｐゴシック" panose="020B0600070205080204" pitchFamily="34" charset="-12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995985" y="5305569"/>
            <a:ext cx="632760" cy="1954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4" name="Oval 13"/>
          <p:cNvSpPr/>
          <p:nvPr/>
        </p:nvSpPr>
        <p:spPr>
          <a:xfrm>
            <a:off x="6611411" y="5305569"/>
            <a:ext cx="634310" cy="1954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5" name="Down Arrow 14"/>
          <p:cNvSpPr/>
          <p:nvPr/>
        </p:nvSpPr>
        <p:spPr>
          <a:xfrm rot="10800000">
            <a:off x="5972447" y="6191121"/>
            <a:ext cx="352050" cy="378415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9" name="Oval 18"/>
          <p:cNvSpPr/>
          <p:nvPr/>
        </p:nvSpPr>
        <p:spPr>
          <a:xfrm>
            <a:off x="2014596" y="4741048"/>
            <a:ext cx="632760" cy="195411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20" name="Oval 19"/>
          <p:cNvSpPr/>
          <p:nvPr/>
        </p:nvSpPr>
        <p:spPr>
          <a:xfrm>
            <a:off x="6612961" y="4741048"/>
            <a:ext cx="632760" cy="195411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pic>
        <p:nvPicPr>
          <p:cNvPr id="25612" name="Picture 21" descr="Z:\Dropbox\Curro\EC-EARTH\Useful_Duration_96_48_Affinity_Comp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60" y="2234822"/>
            <a:ext cx="3357660" cy="1195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3" name="Picture 22" descr="Z:\Dropbox\Curro\EC-EARTH\Useful_Duration_116_34_Affinity_Comp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761" y="2234822"/>
            <a:ext cx="3384024" cy="1205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949140" y="1811431"/>
            <a:ext cx="2724900" cy="704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7 OASIS - 96 IFS – 48 NEMO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487020" y="1816084"/>
            <a:ext cx="2724900" cy="704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368" dirty="0"/>
              <a:t>7 OASIS – 116 IFS – 34 NEMO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20154" y="4062124"/>
            <a:ext cx="1245306" cy="631422"/>
          </a:xfrm>
          <a:prstGeom prst="rect">
            <a:avLst/>
          </a:prstGeom>
          <a:noFill/>
          <a:ln>
            <a:noFill/>
          </a:ln>
          <a:effectLst>
            <a:glow rad="1905000">
              <a:schemeClr val="accent4">
                <a:lumMod val="40000"/>
                <a:lumOff val="60000"/>
              </a:schemeClr>
            </a:glow>
          </a:effectLst>
          <a:scene3d>
            <a:camera prst="orthographicFront"/>
            <a:lightRig rig="threePt" dir="t"/>
          </a:scene3d>
          <a:sp3d>
            <a:bevelT w="88900" prst="riblet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758" b="1" dirty="0" err="1">
                <a:solidFill>
                  <a:schemeClr val="accent6">
                    <a:lumMod val="75000"/>
                  </a:schemeClr>
                </a:solidFill>
                <a:effectLst>
                  <a:glow rad="152400">
                    <a:schemeClr val="accent1">
                      <a:alpha val="80000"/>
                    </a:schemeClr>
                  </a:glow>
                </a:effectLst>
                <a:latin typeface="Arial" charset="0"/>
              </a:rPr>
              <a:t>Comms</a:t>
            </a:r>
            <a:r>
              <a:rPr lang="en-US" sz="1758" b="1" dirty="0">
                <a:solidFill>
                  <a:schemeClr val="accent6">
                    <a:lumMod val="75000"/>
                  </a:schemeClr>
                </a:solidFill>
                <a:effectLst>
                  <a:glow rad="152400">
                    <a:schemeClr val="accent1">
                      <a:alpha val="80000"/>
                    </a:schemeClr>
                  </a:glow>
                </a:effectLst>
                <a:latin typeface="Arial" charset="0"/>
              </a:rPr>
              <a:t>.</a:t>
            </a:r>
          </a:p>
          <a:p>
            <a:pPr algn="ctr">
              <a:defRPr/>
            </a:pPr>
            <a:r>
              <a:rPr lang="en-US" sz="1758" b="1" dirty="0">
                <a:solidFill>
                  <a:schemeClr val="accent6">
                    <a:lumMod val="75000"/>
                  </a:schemeClr>
                </a:solidFill>
                <a:effectLst>
                  <a:glow rad="152400">
                    <a:schemeClr val="accent1">
                      <a:alpha val="80000"/>
                    </a:schemeClr>
                  </a:glow>
                </a:effectLst>
                <a:latin typeface="Arial" charset="0"/>
              </a:rPr>
              <a:t>Efficiency</a:t>
            </a:r>
          </a:p>
        </p:txBody>
      </p:sp>
      <p:cxnSp>
        <p:nvCxnSpPr>
          <p:cNvPr id="28" name="Straight Arrow Connector 27"/>
          <p:cNvCxnSpPr>
            <a:stCxn id="25" idx="1"/>
            <a:endCxn id="19" idx="6"/>
          </p:cNvCxnSpPr>
          <p:nvPr/>
        </p:nvCxnSpPr>
        <p:spPr>
          <a:xfrm flipH="1">
            <a:off x="2647356" y="4378141"/>
            <a:ext cx="1372530" cy="460611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5" idx="3"/>
            <a:endCxn id="20" idx="2"/>
          </p:cNvCxnSpPr>
          <p:nvPr/>
        </p:nvCxnSpPr>
        <p:spPr>
          <a:xfrm>
            <a:off x="5265245" y="4378141"/>
            <a:ext cx="1347716" cy="460611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079571" y="4907989"/>
            <a:ext cx="1044854" cy="631422"/>
          </a:xfrm>
          <a:prstGeom prst="rect">
            <a:avLst/>
          </a:prstGeom>
          <a:noFill/>
          <a:ln>
            <a:noFill/>
          </a:ln>
          <a:effectLst>
            <a:glow rad="1905000">
              <a:schemeClr val="accent4">
                <a:lumMod val="40000"/>
                <a:lumOff val="60000"/>
              </a:schemeClr>
            </a:glow>
          </a:effectLst>
          <a:scene3d>
            <a:camera prst="orthographicFront"/>
            <a:lightRig rig="threePt" dir="t"/>
          </a:scene3d>
          <a:sp3d>
            <a:bevelT w="88900" prst="riblet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758" b="1" dirty="0">
                <a:solidFill>
                  <a:srgbClr val="FF0000"/>
                </a:solidFill>
                <a:effectLst>
                  <a:glow rad="152400">
                    <a:schemeClr val="accent1">
                      <a:alpha val="80000"/>
                    </a:schemeClr>
                  </a:glow>
                </a:effectLst>
                <a:latin typeface="Arial" charset="0"/>
              </a:rPr>
              <a:t>Load</a:t>
            </a:r>
          </a:p>
          <a:p>
            <a:pPr algn="ctr">
              <a:defRPr/>
            </a:pPr>
            <a:r>
              <a:rPr lang="en-US" sz="1758" b="1" dirty="0">
                <a:solidFill>
                  <a:srgbClr val="FF0000"/>
                </a:solidFill>
                <a:effectLst>
                  <a:glow rad="152400">
                    <a:schemeClr val="accent1">
                      <a:alpha val="80000"/>
                    </a:schemeClr>
                  </a:glow>
                </a:effectLst>
                <a:latin typeface="Arial" charset="0"/>
              </a:rPr>
              <a:t>Balance</a:t>
            </a:r>
          </a:p>
        </p:txBody>
      </p:sp>
      <p:cxnSp>
        <p:nvCxnSpPr>
          <p:cNvPr id="36" name="Straight Arrow Connector 35"/>
          <p:cNvCxnSpPr>
            <a:stCxn id="35" idx="1"/>
            <a:endCxn id="13" idx="6"/>
          </p:cNvCxnSpPr>
          <p:nvPr/>
        </p:nvCxnSpPr>
        <p:spPr>
          <a:xfrm flipH="1">
            <a:off x="2628745" y="5223371"/>
            <a:ext cx="1450074" cy="17990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5" idx="3"/>
            <a:endCxn id="14" idx="2"/>
          </p:cNvCxnSpPr>
          <p:nvPr/>
        </p:nvCxnSpPr>
        <p:spPr>
          <a:xfrm>
            <a:off x="5124115" y="5223371"/>
            <a:ext cx="1487296" cy="17990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25078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NEMO ocean model</a:t>
            </a:r>
            <a:endParaRPr lang="en-US" dirty="0"/>
          </a:p>
        </p:txBody>
      </p:sp>
      <p:sp>
        <p:nvSpPr>
          <p:cNvPr id="25602" name="Text Placeholder 4"/>
          <p:cNvSpPr>
            <a:spLocks noGrp="1" noChangeAspect="1"/>
          </p:cNvSpPr>
          <p:nvPr>
            <p:ph type="body" sz="quarter" idx="10"/>
          </p:nvPr>
        </p:nvSpPr>
        <p:spPr bwMode="auto">
          <a:xfrm>
            <a:off x="280831" y="2126998"/>
            <a:ext cx="3939434" cy="629664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None/>
            </a:pPr>
            <a:r>
              <a:rPr lang="en-US" altLang="es-ES" sz="1954" b="1" dirty="0">
                <a:latin typeface="Arial" charset="0"/>
                <a:ea typeface="ＭＳ Ｐゴシック" pitchFamily="34" charset="-128"/>
              </a:rPr>
              <a:t>Nucleus for European Modeling of the Ocean (NEMO) </a:t>
            </a:r>
            <a:r>
              <a:rPr lang="en-US" altLang="es-ES" sz="1954" dirty="0">
                <a:latin typeface="Arial" charset="0"/>
                <a:ea typeface="ＭＳ Ｐゴシック" pitchFamily="34" charset="-128"/>
              </a:rPr>
              <a:t>is a </a:t>
            </a:r>
            <a:r>
              <a:rPr lang="en-US" altLang="es-ES" sz="1954" b="1" dirty="0">
                <a:latin typeface="Arial" charset="0"/>
                <a:ea typeface="ＭＳ Ｐゴシック" pitchFamily="34" charset="-128"/>
              </a:rPr>
              <a:t>state-of-the-art</a:t>
            </a:r>
            <a:r>
              <a:rPr lang="en-US" altLang="es-ES" sz="1954" dirty="0">
                <a:latin typeface="Arial" charset="0"/>
                <a:ea typeface="ＭＳ Ｐゴシック" pitchFamily="34" charset="-128"/>
              </a:rPr>
              <a:t> global </a:t>
            </a:r>
            <a:r>
              <a:rPr lang="en-US" altLang="es-ES" sz="1954" b="1" dirty="0">
                <a:latin typeface="Arial" charset="0"/>
                <a:ea typeface="ＭＳ Ｐゴシック" pitchFamily="34" charset="-128"/>
              </a:rPr>
              <a:t>ocean model</a:t>
            </a:r>
            <a:endParaRPr lang="en-US" altLang="es-ES" sz="1954" dirty="0">
              <a:latin typeface="Arial" charset="0"/>
              <a:ea typeface="ＭＳ Ｐゴシック" pitchFamily="34" charset="-128"/>
            </a:endParaRPr>
          </a:p>
          <a:p>
            <a:pPr marL="0" indent="0">
              <a:buNone/>
            </a:pPr>
            <a:endParaRPr lang="en-US" altLang="es-ES" sz="1954" dirty="0">
              <a:latin typeface="Arial" charset="0"/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altLang="es-ES" sz="1954" dirty="0">
                <a:latin typeface="Arial" charset="0"/>
                <a:ea typeface="ＭＳ Ｐゴシック" pitchFamily="34" charset="-128"/>
              </a:rPr>
              <a:t>It is used in oceanographic research, operational oceanography, seasonal forecast and climate studies</a:t>
            </a:r>
          </a:p>
          <a:p>
            <a:pPr marL="0" indent="0">
              <a:buNone/>
            </a:pPr>
            <a:endParaRPr lang="en-US" altLang="es-ES" sz="1954" dirty="0">
              <a:latin typeface="Arial" charset="0"/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altLang="es-ES" sz="1954" dirty="0">
                <a:latin typeface="Arial" charset="0"/>
                <a:ea typeface="ＭＳ Ｐゴシック" pitchFamily="34" charset="-128"/>
              </a:rPr>
              <a:t>Includes several </a:t>
            </a:r>
            <a:r>
              <a:rPr lang="en-US" altLang="es-ES" sz="1954" b="1" dirty="0">
                <a:latin typeface="Arial" charset="0"/>
                <a:ea typeface="ＭＳ Ｐゴシック" pitchFamily="34" charset="-128"/>
              </a:rPr>
              <a:t>sub-models</a:t>
            </a:r>
            <a:r>
              <a:rPr lang="en-US" altLang="es-ES" sz="1954" dirty="0">
                <a:latin typeface="Arial" charset="0"/>
                <a:ea typeface="ＭＳ Ｐゴシック" pitchFamily="34" charset="-128"/>
              </a:rPr>
              <a:t>. Many of them can work in standalone version , many others need to be coupled</a:t>
            </a:r>
          </a:p>
          <a:p>
            <a:endParaRPr lang="en-US" altLang="es-ES" dirty="0" smtClean="0">
              <a:latin typeface="Arial" charset="0"/>
              <a:ea typeface="ＭＳ Ｐゴシック" pitchFamily="34" charset="-128"/>
            </a:endParaRPr>
          </a:p>
          <a:p>
            <a:pPr lvl="2"/>
            <a:endParaRPr lang="es-ES" altLang="es-ES" dirty="0" smtClean="0"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80864" y="1041110"/>
            <a:ext cx="2455894" cy="781117"/>
          </a:xfrm>
          <a:prstGeom prst="rect">
            <a:avLst/>
          </a:prstGeom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823" y="1746540"/>
            <a:ext cx="6431831" cy="48238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51" y="1740671"/>
            <a:ext cx="6431829" cy="48238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51" y="1740671"/>
            <a:ext cx="6431829" cy="482387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342105" y="6294881"/>
            <a:ext cx="1911101" cy="272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72" dirty="0"/>
              <a:t>Sea Surface </a:t>
            </a:r>
            <a:r>
              <a:rPr lang="en-US" sz="1172" dirty="0"/>
              <a:t>Temperature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5035" y="6271563"/>
            <a:ext cx="1403912" cy="270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72" dirty="0"/>
              <a:t>Sea Ice Thickness</a:t>
            </a:r>
            <a:endParaRPr lang="en-US" sz="1172" dirty="0"/>
          </a:p>
        </p:txBody>
      </p:sp>
    </p:spTree>
    <p:extLst>
      <p:ext uri="{BB962C8B-B14F-4D97-AF65-F5344CB8AC3E}">
        <p14:creationId xmlns:p14="http://schemas.microsoft.com/office/powerpoint/2010/main" val="185494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74725" y="6242881"/>
            <a:ext cx="598536" cy="390881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1954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288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78622" y="4594370"/>
            <a:ext cx="459160" cy="390881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1954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48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NEMO model scalability</a:t>
            </a:r>
            <a:endParaRPr lang="en-US" dirty="0"/>
          </a:p>
        </p:txBody>
      </p:sp>
      <p:pic>
        <p:nvPicPr>
          <p:cNvPr id="5" name="Picture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5" t="8334" r="253" b="5554"/>
          <a:stretch/>
        </p:blipFill>
        <p:spPr>
          <a:xfrm>
            <a:off x="408202" y="1768270"/>
            <a:ext cx="8278642" cy="1195767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pic>
        <p:nvPicPr>
          <p:cNvPr id="6" name="Picture 5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3" t="8334" r="-29" b="5554"/>
          <a:stretch/>
        </p:blipFill>
        <p:spPr>
          <a:xfrm>
            <a:off x="408201" y="3421242"/>
            <a:ext cx="8278643" cy="1230936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7" t="8334" r="602" b="5554"/>
          <a:stretch/>
        </p:blipFill>
        <p:spPr>
          <a:xfrm>
            <a:off x="408202" y="5214892"/>
            <a:ext cx="8276284" cy="1090258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sp>
        <p:nvSpPr>
          <p:cNvPr id="8" name="Rectangle 7"/>
          <p:cNvSpPr/>
          <p:nvPr/>
        </p:nvSpPr>
        <p:spPr>
          <a:xfrm>
            <a:off x="6967895" y="3535700"/>
            <a:ext cx="1384682" cy="811829"/>
          </a:xfrm>
          <a:prstGeom prst="rect">
            <a:avLst/>
          </a:prstGeom>
          <a:noFill/>
        </p:spPr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4689" b="1" dirty="0">
                <a:ln w="18000">
                  <a:solidFill>
                    <a:srgbClr val="92D05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85%</a:t>
            </a:r>
          </a:p>
        </p:txBody>
      </p:sp>
      <p:sp>
        <p:nvSpPr>
          <p:cNvPr id="9" name="Rectangle 8"/>
          <p:cNvSpPr/>
          <p:nvPr/>
        </p:nvSpPr>
        <p:spPr>
          <a:xfrm>
            <a:off x="6967895" y="5294293"/>
            <a:ext cx="1384682" cy="811829"/>
          </a:xfrm>
          <a:prstGeom prst="rect">
            <a:avLst/>
          </a:prstGeom>
          <a:noFill/>
        </p:spPr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4689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40%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409700" y="2214843"/>
            <a:ext cx="762968" cy="1806557"/>
            <a:chOff x="2358645" y="1825116"/>
            <a:chExt cx="780983" cy="1849212"/>
          </a:xfrm>
        </p:grpSpPr>
        <p:sp>
          <p:nvSpPr>
            <p:cNvPr id="11" name="Down Arrow 10"/>
            <p:cNvSpPr/>
            <p:nvPr/>
          </p:nvSpPr>
          <p:spPr>
            <a:xfrm>
              <a:off x="2446317" y="1825116"/>
              <a:ext cx="605641" cy="1849212"/>
            </a:xfrm>
            <a:prstGeom prst="downArrow">
              <a:avLst/>
            </a:prstGeom>
            <a:noFill/>
            <a:ln w="57150"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758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58645" y="2173601"/>
              <a:ext cx="780983" cy="76944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lIns="89331" tIns="44665" rIns="89331" bIns="44665">
              <a:spAutoFit/>
            </a:bodyPr>
            <a:lstStyle/>
            <a:p>
              <a:pPr algn="ctr"/>
              <a:r>
                <a:rPr lang="en-US" sz="4298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x3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35677" y="2214843"/>
            <a:ext cx="1068471" cy="3517185"/>
            <a:chOff x="739642" y="1838710"/>
            <a:chExt cx="1093699" cy="3600230"/>
          </a:xfrm>
        </p:grpSpPr>
        <p:sp>
          <p:nvSpPr>
            <p:cNvPr id="14" name="Down Arrow 13"/>
            <p:cNvSpPr/>
            <p:nvPr/>
          </p:nvSpPr>
          <p:spPr>
            <a:xfrm>
              <a:off x="983672" y="1838710"/>
              <a:ext cx="605641" cy="3600230"/>
            </a:xfrm>
            <a:prstGeom prst="downArrow">
              <a:avLst/>
            </a:prstGeom>
            <a:noFill/>
            <a:ln w="57150"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758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39642" y="3795610"/>
              <a:ext cx="1093699" cy="76934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lIns="89331" tIns="44665" rIns="89331" bIns="44665">
              <a:spAutoFit/>
            </a:bodyPr>
            <a:lstStyle/>
            <a:p>
              <a:pPr algn="ctr"/>
              <a:r>
                <a:rPr lang="en-US" sz="4298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x18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4887018" y="3498425"/>
            <a:ext cx="1688491" cy="811829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4689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x2,54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30648" y="5294293"/>
            <a:ext cx="1688491" cy="81182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4689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x7,21</a:t>
            </a:r>
          </a:p>
        </p:txBody>
      </p:sp>
      <p:sp>
        <p:nvSpPr>
          <p:cNvPr id="18" name="Up Arrow 17"/>
          <p:cNvSpPr/>
          <p:nvPr/>
        </p:nvSpPr>
        <p:spPr>
          <a:xfrm>
            <a:off x="4304599" y="3574485"/>
            <a:ext cx="580070" cy="712988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19" name="Up Arrow 18"/>
          <p:cNvSpPr/>
          <p:nvPr/>
        </p:nvSpPr>
        <p:spPr>
          <a:xfrm>
            <a:off x="4362036" y="5388814"/>
            <a:ext cx="580070" cy="712988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20" name="Rectangle 19"/>
          <p:cNvSpPr/>
          <p:nvPr/>
        </p:nvSpPr>
        <p:spPr>
          <a:xfrm>
            <a:off x="178621" y="2922681"/>
            <a:ext cx="459159" cy="390881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1954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16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986155" y="777938"/>
            <a:ext cx="1438678" cy="811829"/>
          </a:xfrm>
          <a:prstGeom prst="rect">
            <a:avLst/>
          </a:prstGeom>
          <a:noFill/>
        </p:spPr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4689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OPA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342473" y="717940"/>
            <a:ext cx="1217117" cy="811829"/>
          </a:xfrm>
          <a:prstGeom prst="rect">
            <a:avLst/>
          </a:prstGeom>
          <a:noFill/>
        </p:spPr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4689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LIM</a:t>
            </a:r>
          </a:p>
        </p:txBody>
      </p:sp>
      <p:sp>
        <p:nvSpPr>
          <p:cNvPr id="25" name="Right Brace 24"/>
          <p:cNvSpPr/>
          <p:nvPr/>
        </p:nvSpPr>
        <p:spPr>
          <a:xfrm rot="16200000">
            <a:off x="3605147" y="-1775832"/>
            <a:ext cx="368513" cy="6664493"/>
          </a:xfrm>
          <a:prstGeom prst="rightBrace">
            <a:avLst>
              <a:gd name="adj1" fmla="val 8333"/>
              <a:gd name="adj2" fmla="val 49584"/>
            </a:avLst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26" name="Right Brace 25"/>
          <p:cNvSpPr/>
          <p:nvPr/>
        </p:nvSpPr>
        <p:spPr>
          <a:xfrm rot="16200000">
            <a:off x="7738598" y="755212"/>
            <a:ext cx="328944" cy="1562833"/>
          </a:xfrm>
          <a:prstGeom prst="rightBrac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27" name="TextBox 26"/>
          <p:cNvSpPr txBox="1"/>
          <p:nvPr/>
        </p:nvSpPr>
        <p:spPr>
          <a:xfrm>
            <a:off x="3240887" y="6524270"/>
            <a:ext cx="2481590" cy="270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72" dirty="0"/>
              <a:t>*Timelines have the same duration</a:t>
            </a:r>
          </a:p>
        </p:txBody>
      </p:sp>
    </p:spTree>
    <p:extLst>
      <p:ext uri="{BB962C8B-B14F-4D97-AF65-F5344CB8AC3E}">
        <p14:creationId xmlns:p14="http://schemas.microsoft.com/office/powerpoint/2010/main" val="284329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8" grpId="0"/>
      <p:bldP spid="9" grpId="0"/>
      <p:bldP spid="16" grpId="0"/>
      <p:bldP spid="17" grpId="0"/>
      <p:bldP spid="18" grpId="0" animBg="1"/>
      <p:bldP spid="19" grpId="0" animBg="1"/>
      <p:bldP spid="23" grpId="0"/>
      <p:bldP spid="23" grpId="1"/>
      <p:bldP spid="24" grpId="0"/>
      <p:bldP spid="24" grpId="1"/>
      <p:bldP spid="25" grpId="0" animBg="1"/>
      <p:bldP spid="25" grpId="1" animBg="1"/>
      <p:bldP spid="26" grpId="0" animBg="1"/>
      <p:bldP spid="26" grpId="1" animBg="1"/>
      <p:bldP spid="2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LIM model as a bottleneck</a:t>
            </a:r>
            <a:endParaRPr lang="en-US" dirty="0"/>
          </a:p>
        </p:txBody>
      </p:sp>
      <p:pic>
        <p:nvPicPr>
          <p:cNvPr id="5" name="Picture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7" t="5556" r="422" b="5554"/>
          <a:stretch/>
        </p:blipFill>
        <p:spPr>
          <a:xfrm>
            <a:off x="417297" y="1266106"/>
            <a:ext cx="8447223" cy="1266106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" t="8334" r="27" b="5554"/>
          <a:stretch/>
        </p:blipFill>
        <p:spPr>
          <a:xfrm>
            <a:off x="417297" y="2954247"/>
            <a:ext cx="8445396" cy="1090258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3" t="5556" r="-420" b="5554"/>
          <a:stretch/>
        </p:blipFill>
        <p:spPr>
          <a:xfrm>
            <a:off x="417297" y="4747898"/>
            <a:ext cx="8485256" cy="1125427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sp>
        <p:nvSpPr>
          <p:cNvPr id="8" name="Rectangle 7"/>
          <p:cNvSpPr/>
          <p:nvPr/>
        </p:nvSpPr>
        <p:spPr>
          <a:xfrm>
            <a:off x="7605525" y="1111712"/>
            <a:ext cx="1258994" cy="1518752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9" name="Rectangle 8"/>
          <p:cNvSpPr/>
          <p:nvPr/>
        </p:nvSpPr>
        <p:spPr>
          <a:xfrm>
            <a:off x="7084429" y="2798105"/>
            <a:ext cx="1780090" cy="1518752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10" name="Rectangle 9"/>
          <p:cNvSpPr/>
          <p:nvPr/>
        </p:nvSpPr>
        <p:spPr>
          <a:xfrm>
            <a:off x="4639995" y="4554107"/>
            <a:ext cx="4224524" cy="1518752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11" name="Rectangle 10"/>
          <p:cNvSpPr/>
          <p:nvPr/>
        </p:nvSpPr>
        <p:spPr>
          <a:xfrm>
            <a:off x="1363670" y="2518201"/>
            <a:ext cx="459160" cy="390881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1954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16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63670" y="4189890"/>
            <a:ext cx="459160" cy="390881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1954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48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93981" y="5950728"/>
            <a:ext cx="598536" cy="390881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1954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288</a:t>
            </a:r>
          </a:p>
        </p:txBody>
      </p:sp>
    </p:spTree>
    <p:extLst>
      <p:ext uri="{BB962C8B-B14F-4D97-AF65-F5344CB8AC3E}">
        <p14:creationId xmlns:p14="http://schemas.microsoft.com/office/powerpoint/2010/main" val="391138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/>
      <p:bldP spid="1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Sea ice horizontal diffusion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" t="8334" r="419" b="5554"/>
          <a:stretch/>
        </p:blipFill>
        <p:spPr>
          <a:xfrm>
            <a:off x="507998" y="1529630"/>
            <a:ext cx="8236729" cy="1230936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sp>
        <p:nvSpPr>
          <p:cNvPr id="7" name="Rectangle 6"/>
          <p:cNvSpPr/>
          <p:nvPr/>
        </p:nvSpPr>
        <p:spPr>
          <a:xfrm>
            <a:off x="456113" y="1107548"/>
            <a:ext cx="598536" cy="390881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1954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288</a:t>
            </a:r>
          </a:p>
        </p:txBody>
      </p:sp>
      <p:sp>
        <p:nvSpPr>
          <p:cNvPr id="8" name="Rectangle 7"/>
          <p:cNvSpPr/>
          <p:nvPr/>
        </p:nvSpPr>
        <p:spPr>
          <a:xfrm>
            <a:off x="2683026" y="1388937"/>
            <a:ext cx="5229573" cy="1493009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10" name="Rectangle 9"/>
          <p:cNvSpPr/>
          <p:nvPr/>
        </p:nvSpPr>
        <p:spPr>
          <a:xfrm>
            <a:off x="4385605" y="817651"/>
            <a:ext cx="1804377" cy="571286"/>
          </a:xfrm>
          <a:prstGeom prst="rect">
            <a:avLst/>
          </a:prstGeom>
          <a:noFill/>
        </p:spPr>
        <p:txBody>
          <a:bodyPr wrap="none" lIns="89331" tIns="44665" rIns="89331" bIns="44665">
            <a:spAutoFit/>
          </a:bodyPr>
          <a:lstStyle/>
          <a:p>
            <a:pPr algn="ctr"/>
            <a:r>
              <a:rPr lang="en-US" sz="3126" b="1" dirty="0">
                <a:ln w="1905">
                  <a:noFill/>
                </a:ln>
                <a:solidFill>
                  <a:schemeClr val="bg1"/>
                </a:solidFill>
                <a:effectLst>
                  <a:innerShdw blurRad="69850" dir="5400000">
                    <a:srgbClr val="000000">
                      <a:alpha val="50000"/>
                    </a:srgbClr>
                  </a:innerShdw>
                </a:effectLst>
              </a:rPr>
              <a:t>LIM HDF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" b="1706"/>
          <a:stretch/>
        </p:blipFill>
        <p:spPr>
          <a:xfrm>
            <a:off x="2707840" y="3358653"/>
            <a:ext cx="5171687" cy="2326881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4386298" y="6102188"/>
            <a:ext cx="3492013" cy="631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758" dirty="0">
                <a:ln w="18000">
                  <a:noFill/>
                  <a:prstDash val="solid"/>
                  <a:miter lim="800000"/>
                </a:ln>
              </a:rPr>
              <a:t>Global Communication at </a:t>
            </a:r>
            <a:r>
              <a:rPr lang="en-US" sz="1758" b="1" dirty="0">
                <a:ln w="18000">
                  <a:noFill/>
                  <a:prstDash val="solid"/>
                  <a:miter lim="800000"/>
                </a:ln>
              </a:rPr>
              <a:t>every</a:t>
            </a:r>
            <a:r>
              <a:rPr lang="en-US" sz="1758" dirty="0">
                <a:ln w="18000">
                  <a:noFill/>
                  <a:prstDash val="solid"/>
                  <a:miter lim="800000"/>
                </a:ln>
              </a:rPr>
              <a:t> loop </a:t>
            </a:r>
            <a:r>
              <a:rPr lang="en-US" sz="1758" b="1" dirty="0">
                <a:ln w="18000">
                  <a:noFill/>
                  <a:prstDash val="solid"/>
                  <a:miter lim="800000"/>
                </a:ln>
              </a:rPr>
              <a:t>iteration </a:t>
            </a:r>
            <a:r>
              <a:rPr lang="en-US" sz="1758" b="1" dirty="0">
                <a:ln w="18000">
                  <a:noFill/>
                  <a:prstDash val="solid"/>
                  <a:miter lim="800000"/>
                </a:ln>
                <a:sym typeface="Wingdings" panose="05000000000000000000" pitchFamily="2" charset="2"/>
              </a:rPr>
              <a:t> </a:t>
            </a:r>
            <a:r>
              <a:rPr lang="es-ES" sz="1758" b="1" dirty="0">
                <a:ln w="18000">
                  <a:noFill/>
                  <a:prstDash val="solid"/>
                  <a:miter lim="800000"/>
                </a:ln>
              </a:rPr>
              <a:t>60% </a:t>
            </a:r>
            <a:r>
              <a:rPr lang="es-ES" sz="1758" dirty="0">
                <a:ln w="18000">
                  <a:noFill/>
                  <a:prstDash val="solid"/>
                  <a:miter lim="800000"/>
                </a:ln>
              </a:rPr>
              <a:t>of </a:t>
            </a:r>
            <a:r>
              <a:rPr lang="en-US" sz="1758" dirty="0">
                <a:ln w="18000">
                  <a:noFill/>
                  <a:prstDash val="solid"/>
                  <a:miter lim="800000"/>
                </a:ln>
              </a:rPr>
              <a:t>the</a:t>
            </a:r>
            <a:r>
              <a:rPr lang="es-ES" sz="1758" dirty="0">
                <a:ln w="18000">
                  <a:noFill/>
                  <a:prstDash val="solid"/>
                  <a:miter lim="800000"/>
                </a:ln>
              </a:rPr>
              <a:t> time</a:t>
            </a:r>
            <a:endParaRPr lang="en-US" sz="1758" dirty="0">
              <a:ln w="18000">
                <a:noFill/>
                <a:prstDash val="solid"/>
                <a:miter lim="800000"/>
              </a:ln>
            </a:endParaRPr>
          </a:p>
        </p:txBody>
      </p:sp>
      <p:sp>
        <p:nvSpPr>
          <p:cNvPr id="12" name="Up Arrow 11"/>
          <p:cNvSpPr/>
          <p:nvPr/>
        </p:nvSpPr>
        <p:spPr>
          <a:xfrm rot="10800000">
            <a:off x="5428151" y="5819147"/>
            <a:ext cx="339749" cy="283039"/>
          </a:xfrm>
          <a:prstGeom prst="upArrow">
            <a:avLst>
              <a:gd name="adj1" fmla="val 34615"/>
              <a:gd name="adj2" fmla="val 60256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24" name="Rectangle 23"/>
          <p:cNvSpPr/>
          <p:nvPr/>
        </p:nvSpPr>
        <p:spPr>
          <a:xfrm>
            <a:off x="130230" y="6103889"/>
            <a:ext cx="3738300" cy="631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758" dirty="0">
                <a:ln w="18000">
                  <a:noFill/>
                  <a:prstDash val="solid"/>
                  <a:miter lim="800000"/>
                </a:ln>
              </a:rPr>
              <a:t>Only </a:t>
            </a:r>
            <a:r>
              <a:rPr lang="en-US" sz="1758" b="1" dirty="0">
                <a:ln w="18000">
                  <a:noFill/>
                  <a:prstDash val="solid"/>
                  <a:miter lim="800000"/>
                </a:ln>
              </a:rPr>
              <a:t>20%</a:t>
            </a:r>
            <a:r>
              <a:rPr lang="en-US" sz="1758" dirty="0">
                <a:ln w="18000">
                  <a:noFill/>
                  <a:prstDash val="solid"/>
                  <a:miter lim="800000"/>
                </a:ln>
              </a:rPr>
              <a:t> of the time invested on </a:t>
            </a:r>
            <a:r>
              <a:rPr lang="en-US" sz="1758" b="1" dirty="0">
                <a:ln w="18000">
                  <a:noFill/>
                  <a:prstDash val="solid"/>
                  <a:miter lim="800000"/>
                </a:ln>
              </a:rPr>
              <a:t>computation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21525" y="3921430"/>
            <a:ext cx="1736581" cy="739921"/>
            <a:chOff x="5519610" y="5230800"/>
            <a:chExt cx="2450139" cy="1211994"/>
          </a:xfrm>
        </p:grpSpPr>
        <p:sp>
          <p:nvSpPr>
            <p:cNvPr id="28" name="Rectangle 27"/>
            <p:cNvSpPr/>
            <p:nvPr/>
          </p:nvSpPr>
          <p:spPr>
            <a:xfrm>
              <a:off x="5519610" y="5549265"/>
              <a:ext cx="608173" cy="122959"/>
            </a:xfrm>
            <a:prstGeom prst="rect">
              <a:avLst/>
            </a:prstGeom>
            <a:solidFill>
              <a:srgbClr val="E42424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26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519610" y="5763533"/>
              <a:ext cx="608173" cy="12295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26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519610" y="5359945"/>
              <a:ext cx="608173" cy="122959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26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519610" y="5961098"/>
              <a:ext cx="608173" cy="122959"/>
            </a:xfrm>
            <a:prstGeom prst="rect">
              <a:avLst/>
            </a:prstGeom>
            <a:solidFill>
              <a:srgbClr val="A8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26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491204" y="5230800"/>
              <a:ext cx="1275325" cy="406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26" dirty="0"/>
                <a:t>Outside</a:t>
              </a:r>
              <a:r>
                <a:rPr lang="es-ES" sz="1026" dirty="0"/>
                <a:t> MPI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491204" y="5421424"/>
              <a:ext cx="1099627" cy="409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26" dirty="0"/>
                <a:t>MPI Isend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491204" y="5626357"/>
              <a:ext cx="1065701" cy="409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26" dirty="0"/>
                <a:t>MPI Recv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495567" y="5837912"/>
              <a:ext cx="1005766" cy="406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26" dirty="0"/>
                <a:t>MPI</a:t>
              </a:r>
              <a:r>
                <a:rPr lang="es-ES" sz="1026" dirty="0"/>
                <a:t> </a:t>
              </a:r>
              <a:r>
                <a:rPr lang="en-US" sz="1026" dirty="0"/>
                <a:t>Wait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519610" y="6159657"/>
              <a:ext cx="608173" cy="122959"/>
            </a:xfrm>
            <a:prstGeom prst="rect">
              <a:avLst/>
            </a:prstGeom>
            <a:solidFill>
              <a:srgbClr val="D840D8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026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495567" y="6036472"/>
              <a:ext cx="1474182" cy="406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26" dirty="0"/>
                <a:t>MPI </a:t>
              </a:r>
              <a:r>
                <a:rPr lang="en-US" sz="1026" dirty="0"/>
                <a:t>All_gather</a:t>
              </a:r>
            </a:p>
          </p:txBody>
        </p:sp>
      </p:grpSp>
      <p:sp>
        <p:nvSpPr>
          <p:cNvPr id="38" name="Up Arrow 37"/>
          <p:cNvSpPr/>
          <p:nvPr/>
        </p:nvSpPr>
        <p:spPr>
          <a:xfrm rot="10800000">
            <a:off x="4994082" y="3005266"/>
            <a:ext cx="521608" cy="283039"/>
          </a:xfrm>
          <a:prstGeom prst="upArrow">
            <a:avLst>
              <a:gd name="adj1" fmla="val 34615"/>
              <a:gd name="adj2" fmla="val 60256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</p:spTree>
    <p:extLst>
      <p:ext uri="{BB962C8B-B14F-4D97-AF65-F5344CB8AC3E}">
        <p14:creationId xmlns:p14="http://schemas.microsoft.com/office/powerpoint/2010/main" val="344901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 animBg="1"/>
      <p:bldP spid="24" grpId="0"/>
      <p:bldP spid="3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178" y="141101"/>
            <a:ext cx="6190539" cy="680868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dirty="0" smtClean="0"/>
              <a:t>lobal communications reduction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91872" y="962663"/>
            <a:ext cx="8137236" cy="989048"/>
          </a:xfrm>
        </p:spPr>
        <p:txBody>
          <a:bodyPr/>
          <a:lstStyle/>
          <a:p>
            <a:r>
              <a:rPr lang="en-US" sz="1954" dirty="0"/>
              <a:t>Convergence check that is executed in every loop iteration</a:t>
            </a:r>
          </a:p>
          <a:p>
            <a:r>
              <a:rPr lang="en-US" sz="1954" dirty="0"/>
              <a:t>Control structure put to reduce the frequency by a factor of N</a:t>
            </a:r>
          </a:p>
        </p:txBody>
      </p:sp>
      <p:pic>
        <p:nvPicPr>
          <p:cNvPr id="1026" name="Picture 2" descr="Z:\Dropbox\Curro\JLESC2015\Pseudocode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20" y="1951712"/>
            <a:ext cx="7976186" cy="447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Z:\Dropbox\Curro\JLESC2015\Pseudocode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5000"/>
                    </a14:imgEffect>
                    <a14:imgEffect>
                      <a14:saturation sat="8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40" t="52615" r="14751" b="23693"/>
          <a:stretch/>
        </p:blipFill>
        <p:spPr bwMode="auto">
          <a:xfrm>
            <a:off x="1265690" y="4306686"/>
            <a:ext cx="5751508" cy="1060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36037" y="4062123"/>
            <a:ext cx="5205681" cy="422082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12" name="Rectangle 11"/>
          <p:cNvSpPr/>
          <p:nvPr/>
        </p:nvSpPr>
        <p:spPr>
          <a:xfrm>
            <a:off x="1336036" y="5398717"/>
            <a:ext cx="5205681" cy="422082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</p:spTree>
    <p:extLst>
      <p:ext uri="{BB962C8B-B14F-4D97-AF65-F5344CB8AC3E}">
        <p14:creationId xmlns:p14="http://schemas.microsoft.com/office/powerpoint/2010/main" val="381815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91682E-6 L 0.04045 -0.0002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4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Introduction to HPC APPLIED TO Earth Sciences Applications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465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Message</a:t>
            </a:r>
            <a:r>
              <a:rPr lang="es-ES" dirty="0" smtClean="0"/>
              <a:t> </a:t>
            </a:r>
            <a:r>
              <a:rPr lang="en-US" dirty="0" smtClean="0"/>
              <a:t>packing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15" y="2406315"/>
            <a:ext cx="7864072" cy="1758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14" y="4343707"/>
            <a:ext cx="7864073" cy="1758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84" y="3496050"/>
            <a:ext cx="2866276" cy="1758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85" y="3187252"/>
            <a:ext cx="8377729" cy="17584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190537" y="3496050"/>
            <a:ext cx="2866323" cy="175848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11" name="Rectangle 10"/>
          <p:cNvSpPr/>
          <p:nvPr/>
        </p:nvSpPr>
        <p:spPr>
          <a:xfrm>
            <a:off x="6056860" y="3498919"/>
            <a:ext cx="2866323" cy="175848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58" dirty="0"/>
          </a:p>
        </p:txBody>
      </p:sp>
      <p:sp>
        <p:nvSpPr>
          <p:cNvPr id="12" name="Rectangle 11"/>
          <p:cNvSpPr/>
          <p:nvPr/>
        </p:nvSpPr>
        <p:spPr>
          <a:xfrm>
            <a:off x="3081447" y="3699619"/>
            <a:ext cx="3084503" cy="511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735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Aprox. 1/3</a:t>
            </a:r>
          </a:p>
        </p:txBody>
      </p:sp>
    </p:spTree>
    <p:extLst>
      <p:ext uri="{BB962C8B-B14F-4D97-AF65-F5344CB8AC3E}">
        <p14:creationId xmlns:p14="http://schemas.microsoft.com/office/powerpoint/2010/main" val="47555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00139 -0.2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it can be even better…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91872" y="962662"/>
            <a:ext cx="8137236" cy="1762868"/>
          </a:xfrm>
        </p:spPr>
        <p:txBody>
          <a:bodyPr/>
          <a:lstStyle/>
          <a:p>
            <a:r>
              <a:rPr lang="en-US" sz="1758" dirty="0"/>
              <a:t>Even though, in each LIM iteration we have:</a:t>
            </a:r>
          </a:p>
          <a:p>
            <a:pPr lvl="1"/>
            <a:r>
              <a:rPr lang="en-US" sz="1758" dirty="0"/>
              <a:t>41 </a:t>
            </a:r>
            <a:r>
              <a:rPr lang="en-US" sz="1758" b="1" dirty="0"/>
              <a:t>lim_hdf </a:t>
            </a:r>
            <a:r>
              <a:rPr lang="en-US" sz="1758" dirty="0"/>
              <a:t>calls</a:t>
            </a:r>
          </a:p>
          <a:p>
            <a:pPr lvl="1"/>
            <a:r>
              <a:rPr lang="en-US" sz="1758" dirty="0"/>
              <a:t>More than 1400 collectives and border interchanges</a:t>
            </a:r>
          </a:p>
          <a:p>
            <a:r>
              <a:rPr lang="en-US" sz="1758" b="1" dirty="0"/>
              <a:t>lim_hdf</a:t>
            </a:r>
            <a:r>
              <a:rPr lang="en-US" sz="175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758" dirty="0"/>
              <a:t>calls are </a:t>
            </a:r>
            <a:r>
              <a:rPr lang="en-US" sz="1758" i="1" dirty="0"/>
              <a:t>(almost) </a:t>
            </a:r>
            <a:r>
              <a:rPr lang="en-US" sz="1758" dirty="0"/>
              <a:t>independent </a:t>
            </a:r>
            <a:r>
              <a:rPr lang="en-US" sz="1758" dirty="0">
                <a:sym typeface="Wingdings" panose="05000000000000000000" pitchFamily="2" charset="2"/>
              </a:rPr>
              <a:t> </a:t>
            </a:r>
            <a:r>
              <a:rPr lang="en-US" sz="1758" dirty="0"/>
              <a:t>Reorder it to achieve coarser granularity and reduce collectives number by using the message packing</a:t>
            </a:r>
          </a:p>
          <a:p>
            <a:endParaRPr lang="es-ES" sz="1758" dirty="0"/>
          </a:p>
        </p:txBody>
      </p:sp>
      <p:pic>
        <p:nvPicPr>
          <p:cNvPr id="1026" name="Picture 2" descr="Z:\Dropbox\Curro\JLESC2015\ORCA2-original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0" b="74159"/>
          <a:stretch/>
        </p:blipFill>
        <p:spPr bwMode="auto">
          <a:xfrm>
            <a:off x="702914" y="3007998"/>
            <a:ext cx="7568497" cy="43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Z:\Dropbox\Curro\JLESC2015\ORCA2-convergence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2" b="75277"/>
          <a:stretch/>
        </p:blipFill>
        <p:spPr bwMode="auto">
          <a:xfrm>
            <a:off x="687372" y="4273165"/>
            <a:ext cx="7542673" cy="40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Z:\Dropbox\Curro\JLESC2015\ORCA2-hdfmultiple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b="72137"/>
          <a:stretch/>
        </p:blipFill>
        <p:spPr bwMode="auto">
          <a:xfrm>
            <a:off x="702914" y="5499630"/>
            <a:ext cx="7528919" cy="46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3607" y="2725530"/>
            <a:ext cx="1032326" cy="360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758" b="1" dirty="0"/>
              <a:t>Original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3260" y="3921429"/>
            <a:ext cx="4496378" cy="360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58" b="1" dirty="0"/>
              <a:t>Message packing + Convergence check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3261" y="5187676"/>
            <a:ext cx="6482100" cy="360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58" b="1" dirty="0"/>
              <a:t>Message packing + Convergence check + lim_hdf multiple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3608" y="3419922"/>
            <a:ext cx="3403917" cy="330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563" dirty="0"/>
              <a:t>9390 Isend/Recv – 1163 All_Reduce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5186" y="4686169"/>
            <a:ext cx="3307638" cy="330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563" dirty="0"/>
              <a:t>9659 Isend/Recv – 393 All_Reduce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2280" y="5912136"/>
            <a:ext cx="3307638" cy="330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563" b="1" dirty="0">
                <a:solidFill>
                  <a:srgbClr val="FF0000"/>
                </a:solidFill>
              </a:rPr>
              <a:t>6432</a:t>
            </a:r>
            <a:r>
              <a:rPr lang="es-ES" sz="1563" dirty="0">
                <a:solidFill>
                  <a:srgbClr val="FF0000"/>
                </a:solidFill>
              </a:rPr>
              <a:t> </a:t>
            </a:r>
            <a:r>
              <a:rPr lang="es-ES" sz="1563" dirty="0"/>
              <a:t>Isend/Recv – </a:t>
            </a:r>
            <a:r>
              <a:rPr lang="es-ES" sz="1563" b="1" dirty="0">
                <a:solidFill>
                  <a:srgbClr val="FF0000"/>
                </a:solidFill>
              </a:rPr>
              <a:t>163</a:t>
            </a:r>
            <a:r>
              <a:rPr lang="es-ES" sz="1563" dirty="0">
                <a:solidFill>
                  <a:srgbClr val="FF0000"/>
                </a:solidFill>
              </a:rPr>
              <a:t> </a:t>
            </a:r>
            <a:r>
              <a:rPr lang="es-ES" sz="1563" dirty="0"/>
              <a:t>All_Reduce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8193" y="6313228"/>
            <a:ext cx="769233" cy="360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758" dirty="0"/>
              <a:t>-32%!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78920" y="6242881"/>
            <a:ext cx="3533272" cy="390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54" b="1" dirty="0"/>
              <a:t>Just reordering one routine!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61589" y="6304150"/>
            <a:ext cx="769233" cy="360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758" dirty="0"/>
              <a:t>-86%!</a:t>
            </a:r>
          </a:p>
        </p:txBody>
      </p:sp>
    </p:spTree>
    <p:extLst>
      <p:ext uri="{BB962C8B-B14F-4D97-AF65-F5344CB8AC3E}">
        <p14:creationId xmlns:p14="http://schemas.microsoft.com/office/powerpoint/2010/main" val="255380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1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05699 L 4.72222E-6 3.37404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5563 L -8.33333E-7 2.26142E-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5" grpId="0"/>
      <p:bldP spid="11" grpId="0"/>
      <p:bldP spid="12" grpId="0"/>
      <p:bldP spid="14" grpId="0"/>
      <p:bldP spid="14" grpId="1"/>
      <p:bldP spid="15" grpId="0"/>
      <p:bldP spid="17" grpId="0"/>
      <p:bldP spid="17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NEMO 3.6 optimization</a:t>
            </a:r>
            <a:endParaRPr lang="en-US" dirty="0"/>
          </a:p>
        </p:txBody>
      </p:sp>
      <p:pic>
        <p:nvPicPr>
          <p:cNvPr id="30723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18" y="4061761"/>
            <a:ext cx="3925282" cy="2583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180" y="4067965"/>
            <a:ext cx="3897367" cy="257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00" y="1679308"/>
            <a:ext cx="2837030" cy="62413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00" y="3217959"/>
            <a:ext cx="2837030" cy="62413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735" y="1677341"/>
            <a:ext cx="2593232" cy="1118536"/>
          </a:xfrm>
          <a:prstGeom prst="rect">
            <a:avLst/>
          </a:prstGeom>
          <a:ln w="381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extrusionClr>
              <a:srgbClr val="000000"/>
            </a:extrusionClr>
          </a:sp3d>
        </p:spPr>
      </p:pic>
      <p:sp>
        <p:nvSpPr>
          <p:cNvPr id="30728" name="Rectangle 14"/>
          <p:cNvSpPr>
            <a:spLocks noChangeArrowheads="1"/>
          </p:cNvSpPr>
          <p:nvPr/>
        </p:nvSpPr>
        <p:spPr bwMode="auto">
          <a:xfrm>
            <a:off x="1406651" y="2856725"/>
            <a:ext cx="2059571" cy="36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758" b="1"/>
              <a:t>Message Packing</a:t>
            </a:r>
          </a:p>
        </p:txBody>
      </p:sp>
      <p:sp>
        <p:nvSpPr>
          <p:cNvPr id="30729" name="Rectangle 14"/>
          <p:cNvSpPr>
            <a:spLocks noChangeArrowheads="1"/>
          </p:cNvSpPr>
          <p:nvPr/>
        </p:nvSpPr>
        <p:spPr bwMode="auto">
          <a:xfrm>
            <a:off x="4691419" y="3419696"/>
            <a:ext cx="4215297" cy="36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758" b="1"/>
              <a:t>Reduction of Global Communications</a:t>
            </a:r>
          </a:p>
        </p:txBody>
      </p:sp>
      <p:sp>
        <p:nvSpPr>
          <p:cNvPr id="30730" name="Rectangle 14"/>
          <p:cNvSpPr>
            <a:spLocks noChangeArrowheads="1"/>
          </p:cNvSpPr>
          <p:nvPr/>
        </p:nvSpPr>
        <p:spPr bwMode="auto">
          <a:xfrm>
            <a:off x="1281029" y="896410"/>
            <a:ext cx="6668792" cy="36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s-ES" sz="1758" b="1"/>
              <a:t>Communication Bottlenecks identified using ORCA1 domain</a:t>
            </a:r>
          </a:p>
        </p:txBody>
      </p:sp>
      <p:sp>
        <p:nvSpPr>
          <p:cNvPr id="13" name="Flecha derecha 21"/>
          <p:cNvSpPr/>
          <p:nvPr/>
        </p:nvSpPr>
        <p:spPr>
          <a:xfrm rot="5400000">
            <a:off x="4434747" y="4064087"/>
            <a:ext cx="702550" cy="558318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14" name="Rectángulo 4"/>
          <p:cNvSpPr/>
          <p:nvPr/>
        </p:nvSpPr>
        <p:spPr>
          <a:xfrm>
            <a:off x="725813" y="3991971"/>
            <a:ext cx="7766817" cy="3411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30733" name="CuadroTexto 27"/>
          <p:cNvSpPr txBox="1">
            <a:spLocks noChangeArrowheads="1"/>
          </p:cNvSpPr>
          <p:nvPr/>
        </p:nvSpPr>
        <p:spPr bwMode="auto">
          <a:xfrm>
            <a:off x="984811" y="1299640"/>
            <a:ext cx="2920310" cy="30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sz="1368"/>
              <a:t>Computation / Communication ratio</a:t>
            </a:r>
          </a:p>
        </p:txBody>
      </p:sp>
      <p:sp>
        <p:nvSpPr>
          <p:cNvPr id="30734" name="CuadroTexto 28"/>
          <p:cNvSpPr txBox="1">
            <a:spLocks noChangeArrowheads="1"/>
          </p:cNvSpPr>
          <p:nvPr/>
        </p:nvSpPr>
        <p:spPr bwMode="auto">
          <a:xfrm>
            <a:off x="5767731" y="1299640"/>
            <a:ext cx="2777629" cy="30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s-ES" altLang="es-ES" sz="1368"/>
              <a:t>Abuse of Global Communications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3768" y="4971257"/>
            <a:ext cx="395173" cy="844142"/>
          </a:xfrm>
          <a:prstGeom prst="rect">
            <a:avLst/>
          </a:prstGeom>
          <a:noFill/>
        </p:spPr>
        <p:txBody>
          <a:bodyPr vert="vert270" wrap="none">
            <a:spAutoFit/>
          </a:bodyPr>
          <a:lstStyle/>
          <a:p>
            <a:pPr>
              <a:defRPr/>
            </a:pPr>
            <a:r>
              <a:rPr lang="en-US" sz="1368" dirty="0">
                <a:latin typeface="Arial" charset="0"/>
              </a:rPr>
              <a:t>Speed up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09320" y="5136164"/>
            <a:ext cx="395173" cy="839397"/>
          </a:xfrm>
          <a:prstGeom prst="rect">
            <a:avLst/>
          </a:prstGeom>
          <a:noFill/>
        </p:spPr>
        <p:txBody>
          <a:bodyPr vert="vert270" wrap="none">
            <a:spAutoFit/>
          </a:bodyPr>
          <a:lstStyle/>
          <a:p>
            <a:pPr>
              <a:defRPr/>
            </a:pPr>
            <a:r>
              <a:rPr lang="en-US" sz="1368" dirty="0">
                <a:latin typeface="Arial" charset="0"/>
              </a:rPr>
              <a:t>Efficiency</a:t>
            </a:r>
          </a:p>
        </p:txBody>
      </p:sp>
      <p:sp>
        <p:nvSpPr>
          <p:cNvPr id="30737" name="TextBox 329"/>
          <p:cNvSpPr txBox="1">
            <a:spLocks noChangeArrowheads="1"/>
          </p:cNvSpPr>
          <p:nvPr/>
        </p:nvSpPr>
        <p:spPr bwMode="auto">
          <a:xfrm>
            <a:off x="1904483" y="6504400"/>
            <a:ext cx="1471787" cy="30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Number of cores</a:t>
            </a:r>
          </a:p>
        </p:txBody>
      </p:sp>
      <p:sp>
        <p:nvSpPr>
          <p:cNvPr id="20" name="Flecha derecha 21"/>
          <p:cNvSpPr/>
          <p:nvPr/>
        </p:nvSpPr>
        <p:spPr>
          <a:xfrm rot="5400000">
            <a:off x="2224741" y="2345709"/>
            <a:ext cx="423391" cy="558318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21" name="Flecha derecha 21"/>
          <p:cNvSpPr/>
          <p:nvPr/>
        </p:nvSpPr>
        <p:spPr>
          <a:xfrm rot="5400000">
            <a:off x="6755642" y="2797791"/>
            <a:ext cx="421840" cy="558318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758"/>
          </a:p>
        </p:txBody>
      </p:sp>
      <p:sp>
        <p:nvSpPr>
          <p:cNvPr id="30740" name="TextBox 329"/>
          <p:cNvSpPr txBox="1">
            <a:spLocks noChangeArrowheads="1"/>
          </p:cNvSpPr>
          <p:nvPr/>
        </p:nvSpPr>
        <p:spPr bwMode="auto">
          <a:xfrm>
            <a:off x="6335354" y="6504400"/>
            <a:ext cx="1473338" cy="300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s-ES" sz="1368"/>
              <a:t>Number of cores</a:t>
            </a:r>
          </a:p>
        </p:txBody>
      </p:sp>
    </p:spTree>
    <p:extLst>
      <p:ext uri="{BB962C8B-B14F-4D97-AF65-F5344CB8AC3E}">
        <p14:creationId xmlns:p14="http://schemas.microsoft.com/office/powerpoint/2010/main" val="75689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Título"/>
          <p:cNvSpPr>
            <a:spLocks noGrp="1"/>
          </p:cNvSpPr>
          <p:nvPr>
            <p:ph type="title"/>
          </p:nvPr>
        </p:nvSpPr>
        <p:spPr bwMode="auto">
          <a:xfrm>
            <a:off x="552114" y="3103316"/>
            <a:ext cx="8039772" cy="65137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altLang="es-ES" sz="2735">
                <a:ea typeface="ＭＳ Ｐゴシック" panose="020B0600070205080204" pitchFamily="34" charset="-128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10319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180" y="141131"/>
            <a:ext cx="6048440" cy="68083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91630" y="963099"/>
            <a:ext cx="8137477" cy="5392416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Little changes in the configuration can significantly improve the performance.</a:t>
            </a:r>
          </a:p>
          <a:p>
            <a:pPr marL="0" indent="0"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Trace analysis can guide the users in performing this task.</a:t>
            </a:r>
          </a:p>
          <a:p>
            <a:pPr marL="0" indent="0"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/>
              <a:t>A precise analysis and prediction can generate ideas that direct the restructuring of the application in the most productive </a:t>
            </a:r>
            <a:r>
              <a:rPr lang="en-US" dirty="0" smtClean="0"/>
              <a:t>way.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01549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75</a:t>
            </a:fld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Questions</a:t>
            </a:r>
            <a:endParaRPr lang="es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80" y="981075"/>
            <a:ext cx="8295640" cy="5184775"/>
          </a:xfrm>
        </p:spPr>
      </p:pic>
    </p:spTree>
    <p:extLst>
      <p:ext uri="{BB962C8B-B14F-4D97-AF65-F5344CB8AC3E}">
        <p14:creationId xmlns:p14="http://schemas.microsoft.com/office/powerpoint/2010/main" val="1706523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8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Objectives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Introduce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technical</a:t>
            </a:r>
            <a:r>
              <a:rPr lang="es-ES" dirty="0"/>
              <a:t> </a:t>
            </a:r>
            <a:r>
              <a:rPr lang="es-ES" dirty="0" err="1"/>
              <a:t>point</a:t>
            </a:r>
            <a:r>
              <a:rPr lang="es-ES" dirty="0"/>
              <a:t> of </a:t>
            </a:r>
            <a:r>
              <a:rPr lang="es-ES" dirty="0" err="1"/>
              <a:t>view</a:t>
            </a:r>
            <a:r>
              <a:rPr lang="es-ES" dirty="0"/>
              <a:t> of </a:t>
            </a:r>
            <a:r>
              <a:rPr lang="es-ES" dirty="0" err="1"/>
              <a:t>Earth</a:t>
            </a:r>
            <a:r>
              <a:rPr lang="es-ES" dirty="0"/>
              <a:t> </a:t>
            </a:r>
            <a:r>
              <a:rPr lang="es-ES" dirty="0" err="1"/>
              <a:t>Sciences</a:t>
            </a:r>
            <a:r>
              <a:rPr lang="es-ES" dirty="0"/>
              <a:t> </a:t>
            </a:r>
            <a:r>
              <a:rPr lang="es-ES" dirty="0" err="1" smtClean="0"/>
              <a:t>Applications</a:t>
            </a:r>
            <a:endParaRPr lang="es-ES" dirty="0" smtClean="0"/>
          </a:p>
          <a:p>
            <a:r>
              <a:rPr lang="es-ES" dirty="0" err="1" smtClean="0"/>
              <a:t>Present</a:t>
            </a:r>
            <a:r>
              <a:rPr lang="es-ES" dirty="0" smtClean="0"/>
              <a:t> </a:t>
            </a:r>
            <a:r>
              <a:rPr lang="es-ES" dirty="0" err="1" smtClean="0"/>
              <a:t>some</a:t>
            </a:r>
            <a:r>
              <a:rPr lang="es-ES" dirty="0" smtClean="0"/>
              <a:t> High Performance Computing </a:t>
            </a:r>
            <a:r>
              <a:rPr lang="es-ES" dirty="0" err="1" smtClean="0"/>
              <a:t>topics</a:t>
            </a:r>
            <a:endParaRPr lang="es-ES" dirty="0" smtClean="0"/>
          </a:p>
          <a:p>
            <a:r>
              <a:rPr lang="es-ES" dirty="0" err="1" smtClean="0"/>
              <a:t>Discover</a:t>
            </a:r>
            <a:r>
              <a:rPr lang="es-ES" dirty="0" smtClean="0"/>
              <a:t> </a:t>
            </a:r>
            <a:r>
              <a:rPr lang="es-ES" dirty="0" err="1" smtClean="0"/>
              <a:t>some</a:t>
            </a:r>
            <a:r>
              <a:rPr lang="es-ES" dirty="0" smtClean="0"/>
              <a:t> </a:t>
            </a:r>
            <a:r>
              <a:rPr lang="es-ES" dirty="0" err="1" smtClean="0"/>
              <a:t>models</a:t>
            </a:r>
            <a:r>
              <a:rPr lang="es-ES" dirty="0" smtClean="0"/>
              <a:t> and </a:t>
            </a:r>
            <a:r>
              <a:rPr lang="es-ES" dirty="0" err="1" smtClean="0"/>
              <a:t>how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works</a:t>
            </a:r>
            <a:endParaRPr lang="es-ES" dirty="0" smtClean="0"/>
          </a:p>
          <a:p>
            <a:r>
              <a:rPr lang="es-ES" dirty="0" err="1" smtClean="0"/>
              <a:t>Discover</a:t>
            </a:r>
            <a:r>
              <a:rPr lang="es-ES" dirty="0" smtClean="0"/>
              <a:t> </a:t>
            </a:r>
            <a:r>
              <a:rPr lang="es-ES" dirty="0" err="1" smtClean="0"/>
              <a:t>basic</a:t>
            </a:r>
            <a:r>
              <a:rPr lang="es-ES" dirty="0" smtClean="0"/>
              <a:t> </a:t>
            </a:r>
            <a:r>
              <a:rPr lang="es-ES" dirty="0" err="1" smtClean="0"/>
              <a:t>visualization</a:t>
            </a:r>
            <a:r>
              <a:rPr lang="es-ES" dirty="0" smtClean="0"/>
              <a:t> </a:t>
            </a:r>
            <a:r>
              <a:rPr lang="es-ES" dirty="0" err="1" smtClean="0"/>
              <a:t>tools</a:t>
            </a:r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r>
              <a:rPr lang="es-ES" i="1" dirty="0" err="1" smtClean="0"/>
              <a:t>Feel</a:t>
            </a:r>
            <a:r>
              <a:rPr lang="es-ES" i="1" dirty="0" smtClean="0"/>
              <a:t> free </a:t>
            </a:r>
            <a:r>
              <a:rPr lang="es-ES" i="1" dirty="0" err="1" smtClean="0"/>
              <a:t>to</a:t>
            </a:r>
            <a:r>
              <a:rPr lang="es-ES" i="1" dirty="0" smtClean="0"/>
              <a:t> </a:t>
            </a:r>
            <a:r>
              <a:rPr lang="es-ES" i="1" dirty="0" err="1" smtClean="0"/>
              <a:t>ask</a:t>
            </a:r>
            <a:r>
              <a:rPr lang="es-ES" i="1" dirty="0" smtClean="0"/>
              <a:t> </a:t>
            </a:r>
            <a:r>
              <a:rPr lang="es-ES" i="1" dirty="0" err="1" smtClean="0"/>
              <a:t>whenever</a:t>
            </a:r>
            <a:r>
              <a:rPr lang="es-ES" i="1" dirty="0" smtClean="0"/>
              <a:t> </a:t>
            </a:r>
            <a:r>
              <a:rPr lang="es-ES" i="1" dirty="0" err="1" smtClean="0"/>
              <a:t>you</a:t>
            </a:r>
            <a:r>
              <a:rPr lang="es-ES" i="1" dirty="0" smtClean="0"/>
              <a:t> </a:t>
            </a:r>
            <a:r>
              <a:rPr lang="es-ES" i="1" dirty="0" err="1" smtClean="0"/>
              <a:t>want</a:t>
            </a:r>
            <a:r>
              <a:rPr lang="es-ES" i="1" dirty="0" smtClean="0"/>
              <a:t>…</a:t>
            </a:r>
            <a:endParaRPr lang="es-ES" i="1" dirty="0"/>
          </a:p>
        </p:txBody>
      </p:sp>
    </p:spTree>
    <p:extLst>
      <p:ext uri="{BB962C8B-B14F-4D97-AF65-F5344CB8AC3E}">
        <p14:creationId xmlns:p14="http://schemas.microsoft.com/office/powerpoint/2010/main" val="236122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490C5D-AEA8-4823-B9B3-806910A0ECF7}" type="slidenum">
              <a:rPr lang="es-ES" smtClean="0"/>
              <a:pPr/>
              <a:t>9</a:t>
            </a:fld>
            <a:endParaRPr lang="es-E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Outline</a:t>
            </a:r>
            <a:endParaRPr lang="es-E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Introduction</a:t>
            </a:r>
            <a:endParaRPr lang="es-ES" dirty="0"/>
          </a:p>
          <a:p>
            <a:r>
              <a:rPr lang="es-ES" dirty="0" smtClean="0"/>
              <a:t>HPC </a:t>
            </a:r>
            <a:r>
              <a:rPr lang="es-ES" dirty="0" err="1" smtClean="0"/>
              <a:t>Environment</a:t>
            </a:r>
            <a:endParaRPr lang="es-ES" dirty="0" smtClean="0"/>
          </a:p>
          <a:p>
            <a:r>
              <a:rPr lang="es-ES" dirty="0" err="1" smtClean="0"/>
              <a:t>Models</a:t>
            </a:r>
            <a:endParaRPr lang="es-ES" dirty="0" smtClean="0"/>
          </a:p>
          <a:p>
            <a:r>
              <a:rPr lang="es-ES" dirty="0" smtClean="0"/>
              <a:t>Basic </a:t>
            </a:r>
            <a:r>
              <a:rPr lang="es-ES" dirty="0" err="1" smtClean="0"/>
              <a:t>Visualization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3966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TILLA PRESENTACIONES BSC-CNS-06032012-v2">
  <a:themeElements>
    <a:clrScheme name="BSC-CNS">
      <a:dk1>
        <a:srgbClr val="0058A9"/>
      </a:dk1>
      <a:lt1>
        <a:sysClr val="window" lastClr="FFFFFF"/>
      </a:lt1>
      <a:dk2>
        <a:srgbClr val="5D91D1"/>
      </a:dk2>
      <a:lt2>
        <a:srgbClr val="DBE7F5"/>
      </a:lt2>
      <a:accent1>
        <a:srgbClr val="B4CCEA"/>
      </a:accent1>
      <a:accent2>
        <a:srgbClr val="87AEDD"/>
      </a:accent2>
      <a:accent3>
        <a:srgbClr val="5D91D1"/>
      </a:accent3>
      <a:accent4>
        <a:srgbClr val="326BB0"/>
      </a:accent4>
      <a:accent5>
        <a:srgbClr val="295993"/>
      </a:accent5>
      <a:accent6>
        <a:srgbClr val="004990"/>
      </a:accent6>
      <a:hlink>
        <a:srgbClr val="002E5C"/>
      </a:hlink>
      <a:folHlink>
        <a:srgbClr val="214775"/>
      </a:folHlink>
    </a:clrScheme>
    <a:fontScheme name="BSC-CN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PRESENTACIONES BSC-CNS-23032012-v2EG</Template>
  <TotalTime>413</TotalTime>
  <Words>2865</Words>
  <Application>Microsoft Office PowerPoint</Application>
  <PresentationFormat>On-screen Show (4:3)</PresentationFormat>
  <Paragraphs>844</Paragraphs>
  <Slides>75</Slides>
  <Notes>6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6" baseType="lpstr">
      <vt:lpstr>PLANTILLA PRESENTACIONES BSC-CNS-06032012-v2</vt:lpstr>
      <vt:lpstr>COMPUTATIONAL EARTH SCIENCES</vt:lpstr>
      <vt:lpstr>CES – Structure and Members</vt:lpstr>
      <vt:lpstr>Computational Earth Sciences</vt:lpstr>
      <vt:lpstr>Computational Earth Sciences - Objectives</vt:lpstr>
      <vt:lpstr>CES – Current collaborations / projects</vt:lpstr>
      <vt:lpstr>Collaborations</vt:lpstr>
      <vt:lpstr>Introduction to HPC APPLIED TO Earth Sciences Applications</vt:lpstr>
      <vt:lpstr>Objectives</vt:lpstr>
      <vt:lpstr>Outline</vt:lpstr>
      <vt:lpstr>Introduction HPC environment models Basic visualization</vt:lpstr>
      <vt:lpstr>What does “simulate” means in IT context</vt:lpstr>
      <vt:lpstr>Why HPC?</vt:lpstr>
      <vt:lpstr>Introduction HPC environment models Basic visualization</vt:lpstr>
      <vt:lpstr>What is it a Supercomputer</vt:lpstr>
      <vt:lpstr>What is a Supercomputer?</vt:lpstr>
      <vt:lpstr>Mare Nostrum 3</vt:lpstr>
      <vt:lpstr>Mare Nostrum 3</vt:lpstr>
      <vt:lpstr>HPC systems evolution</vt:lpstr>
      <vt:lpstr>ECMWF Supercomputer History</vt:lpstr>
      <vt:lpstr>ECMWF Supercomputer History</vt:lpstr>
      <vt:lpstr>Different Architectures</vt:lpstr>
      <vt:lpstr>Compiler</vt:lpstr>
      <vt:lpstr>Programming Models</vt:lpstr>
      <vt:lpstr>Optimizing your code</vt:lpstr>
      <vt:lpstr>Working in HPC</vt:lpstr>
      <vt:lpstr>Working in HPC</vt:lpstr>
      <vt:lpstr>Manage data</vt:lpstr>
      <vt:lpstr>Output Sizes in the Ocean Model NEMO</vt:lpstr>
      <vt:lpstr>Big Data in Earth Sciences</vt:lpstr>
      <vt:lpstr>Introduction HPC environment models Basic visualization</vt:lpstr>
      <vt:lpstr>Types of simulations</vt:lpstr>
      <vt:lpstr>Setting up a model</vt:lpstr>
      <vt:lpstr>Computational demands</vt:lpstr>
      <vt:lpstr>Parallelizing Atmospheric Models</vt:lpstr>
      <vt:lpstr>Parallelizing Atmospheric Models</vt:lpstr>
      <vt:lpstr>Parallelizing Atmospheric Models</vt:lpstr>
      <vt:lpstr>Parallelizing Atmospheric Models</vt:lpstr>
      <vt:lpstr>Couplers</vt:lpstr>
      <vt:lpstr>Couplers</vt:lpstr>
      <vt:lpstr>Coupling components</vt:lpstr>
      <vt:lpstr>Post-processing</vt:lpstr>
      <vt:lpstr>Post-processing</vt:lpstr>
      <vt:lpstr>Workflow</vt:lpstr>
      <vt:lpstr>Autosubmit</vt:lpstr>
      <vt:lpstr>Introduction HPC environment models BASIC VISUALIZATION</vt:lpstr>
      <vt:lpstr>Objective</vt:lpstr>
      <vt:lpstr>Example</vt:lpstr>
      <vt:lpstr>Analizing and improving an Earth Sciences Model</vt:lpstr>
      <vt:lpstr>Efficiency in Earth science models</vt:lpstr>
      <vt:lpstr>EC-Earth</vt:lpstr>
      <vt:lpstr>PRIMAVERA Project</vt:lpstr>
      <vt:lpstr>Energy Efficiency</vt:lpstr>
      <vt:lpstr>Methodology</vt:lpstr>
      <vt:lpstr>BSC Computer Sciences Performance Tools</vt:lpstr>
      <vt:lpstr>Extrae</vt:lpstr>
      <vt:lpstr>Paraver</vt:lpstr>
      <vt:lpstr>PARAVER trace analysis</vt:lpstr>
      <vt:lpstr>An EC-Earth Paraver trace</vt:lpstr>
      <vt:lpstr>Dealing with resource contention</vt:lpstr>
      <vt:lpstr>Dealing with resource contention</vt:lpstr>
      <vt:lpstr>Processor affinity effect</vt:lpstr>
      <vt:lpstr>Finding an optimum configuration</vt:lpstr>
      <vt:lpstr>Finding an optimum configuration</vt:lpstr>
      <vt:lpstr>Finding an optimum configuration</vt:lpstr>
      <vt:lpstr>NEMO ocean model</vt:lpstr>
      <vt:lpstr>NEMO model scalability</vt:lpstr>
      <vt:lpstr>LIM model as a bottleneck</vt:lpstr>
      <vt:lpstr>Sea ice horizontal diffusion</vt:lpstr>
      <vt:lpstr>Global communications reduction</vt:lpstr>
      <vt:lpstr>Message packing</vt:lpstr>
      <vt:lpstr>But it can be even better…</vt:lpstr>
      <vt:lpstr>NEMO 3.6 optimization</vt:lpstr>
      <vt:lpstr>Conclusions</vt:lpstr>
      <vt:lpstr>Conclusions</vt:lpstr>
      <vt:lpstr>Questions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Kim Serradell</dc:creator>
  <cp:lastModifiedBy>bscuser</cp:lastModifiedBy>
  <cp:revision>29</cp:revision>
  <dcterms:created xsi:type="dcterms:W3CDTF">2015-02-25T10:32:43Z</dcterms:created>
  <dcterms:modified xsi:type="dcterms:W3CDTF">2016-02-02T08:20:09Z</dcterms:modified>
</cp:coreProperties>
</file>